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36"/>
  </p:notesMasterIdLst>
  <p:handoutMasterIdLst>
    <p:handoutMasterId r:id="rId37"/>
  </p:handoutMasterIdLst>
  <p:sldIdLst>
    <p:sldId id="256" r:id="rId5"/>
    <p:sldId id="517" r:id="rId6"/>
    <p:sldId id="519" r:id="rId7"/>
    <p:sldId id="518" r:id="rId8"/>
    <p:sldId id="521" r:id="rId9"/>
    <p:sldId id="522" r:id="rId10"/>
    <p:sldId id="523" r:id="rId11"/>
    <p:sldId id="549" r:id="rId12"/>
    <p:sldId id="550" r:id="rId13"/>
    <p:sldId id="551" r:id="rId14"/>
    <p:sldId id="552" r:id="rId15"/>
    <p:sldId id="553" r:id="rId16"/>
    <p:sldId id="554" r:id="rId17"/>
    <p:sldId id="555" r:id="rId18"/>
    <p:sldId id="558" r:id="rId19"/>
    <p:sldId id="559" r:id="rId20"/>
    <p:sldId id="556" r:id="rId21"/>
    <p:sldId id="557" r:id="rId22"/>
    <p:sldId id="560" r:id="rId23"/>
    <p:sldId id="561" r:id="rId24"/>
    <p:sldId id="562" r:id="rId25"/>
    <p:sldId id="564" r:id="rId26"/>
    <p:sldId id="563" r:id="rId27"/>
    <p:sldId id="565" r:id="rId28"/>
    <p:sldId id="566" r:id="rId29"/>
    <p:sldId id="567" r:id="rId30"/>
    <p:sldId id="570" r:id="rId31"/>
    <p:sldId id="569" r:id="rId32"/>
    <p:sldId id="571" r:id="rId33"/>
    <p:sldId id="572" r:id="rId34"/>
    <p:sldId id="573" r:id="rId35"/>
  </p:sldIdLst>
  <p:sldSz cx="9144000" cy="6858000" type="screen4x3"/>
  <p:notesSz cx="9928225" cy="6797675"/>
  <p:custDataLst>
    <p:tags r:id="rId38"/>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9B277"/>
    <a:srgbClr val="FFB3B3"/>
    <a:srgbClr val="FCD5B5"/>
    <a:srgbClr val="92D050"/>
    <a:srgbClr val="FF7575"/>
    <a:srgbClr val="D7E4BD"/>
    <a:srgbClr val="B21212"/>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62" autoAdjust="0"/>
    <p:restoredTop sz="94646" autoAdjust="0"/>
  </p:normalViewPr>
  <p:slideViewPr>
    <p:cSldViewPr>
      <p:cViewPr varScale="1">
        <p:scale>
          <a:sx n="74" d="100"/>
          <a:sy n="74" d="100"/>
        </p:scale>
        <p:origin x="1590"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748628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870804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299168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283888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83269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667816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4145982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846242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602246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961017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3715438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581628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2890408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4987995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2568678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9709403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40555383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6004986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0667897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565469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131747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436123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578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40735975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4.xml"/><Relationship Id="rId7" Type="http://schemas.openxmlformats.org/officeDocument/2006/relationships/slide" Target="../slides/slide22.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image" Target="../media/image2.jpeg"/><Relationship Id="rId4" Type="http://schemas.openxmlformats.org/officeDocument/2006/relationships/slide" Target="../slides/slide1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144741" y="659677"/>
            <a:ext cx="143457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3.1 Brand Loyalty</a:t>
            </a:r>
            <a:endParaRPr lang="en-GB" sz="12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59677"/>
            <a:ext cx="881733"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200" b="1" dirty="0" smtClean="0">
                <a:latin typeface="Arial" panose="020B0604020202020204" pitchFamily="34" charset="0"/>
                <a:cs typeface="Arial" panose="020B0604020202020204" pitchFamily="34" charset="0"/>
              </a:rPr>
              <a:t>Questions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640169" y="659677"/>
            <a:ext cx="149978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3.2 - Sponsorships</a:t>
            </a:r>
            <a:endParaRPr lang="en-GB" sz="1200" b="1" dirty="0">
              <a:latin typeface="Arial" panose="020B0604020202020204" pitchFamily="34" charset="0"/>
              <a:cs typeface="Arial" panose="020B0604020202020204" pitchFamily="34" charset="0"/>
            </a:endParaRPr>
          </a:p>
        </p:txBody>
      </p:sp>
      <p:pic>
        <p:nvPicPr>
          <p:cNvPr id="22" name="Picture 21" descr="111004 logo tbs rehab slogan and  hi def.jpg"/>
          <p:cNvPicPr/>
          <p:nvPr userDrawn="1"/>
        </p:nvPicPr>
        <p:blipFill>
          <a:blip r:embed="rId5" cstate="screen">
            <a:extLst>
              <a:ext uri="{28A0092B-C50C-407E-A947-70E740481C1C}">
                <a14:useLocalDpi xmlns:a14="http://schemas.microsoft.com/office/drawing/2010/main"/>
              </a:ext>
            </a:extLst>
          </a:blip>
          <a:stretch>
            <a:fillRect/>
          </a:stretch>
        </p:blipFill>
        <p:spPr>
          <a:xfrm>
            <a:off x="7772457" y="44624"/>
            <a:ext cx="1336047" cy="972243"/>
          </a:xfrm>
          <a:prstGeom prst="rect">
            <a:avLst/>
          </a:prstGeom>
        </p:spPr>
      </p:pic>
      <p:sp>
        <p:nvSpPr>
          <p:cNvPr id="8" name="Round Same Side Corner Rectangle 7">
            <a:hlinkClick r:id="rId6" action="ppaction://hlinksldjump"/>
          </p:cNvPr>
          <p:cNvSpPr/>
          <p:nvPr userDrawn="1"/>
        </p:nvSpPr>
        <p:spPr>
          <a:xfrm>
            <a:off x="4200801" y="659677"/>
            <a:ext cx="124645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3.3 - Copyright</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7" action="ppaction://hlinksldjump"/>
          </p:cNvPr>
          <p:cNvSpPr/>
          <p:nvPr userDrawn="1"/>
        </p:nvSpPr>
        <p:spPr>
          <a:xfrm>
            <a:off x="5508104" y="659677"/>
            <a:ext cx="12961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3.4 - Trademarks</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hyperlink" Target="https://www.theguardian.com/media/2011/aug/17/jersey-shore-situation-abercrombie-fitch" TargetMode="Externa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hyperlink" Target="http://realbusiness.co.uk/law/2014/08/11/6-famous-copyright-cases/"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hyperlink" Target="http://www.wsj.com/articles/cisco-wins-another-patent-ruling-against-arista-1481334345" TargetMode="Externa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hyperlink" Target="http://realbusiness.co.uk/law/2014/08/11/6-famous-copyright-case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hyperlink" Target="http://www.wsj.com/articles/cisco-wins-another-patent-ruling-against-arista-1481334345" TargetMode="Externa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8" Type="http://schemas.openxmlformats.org/officeDocument/2006/relationships/hyperlink" Target="http://petapixel.com/2016/10/20/skittles-photographer-sues-trump-copyright-infringement/" TargetMode="External"/><Relationship Id="rId3" Type="http://schemas.openxmlformats.org/officeDocument/2006/relationships/image" Target="../media/image21.gif"/><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theguardian.com/technology/2000/jul/27/copyright.news" TargetMode="External"/><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hyperlink" Target="http://realbusiness.co.uk/law/2014/08/11/6-famous-copyright-cases/"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hyperlink" Target="http://www.wsj.com/articles/cisco-wins-another-patent-ruling-against-arista-1481334345" TargetMode="Externa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8" Type="http://schemas.openxmlformats.org/officeDocument/2006/relationships/hyperlink" Target="https://www.statista.com/topics/1544/loreal/" TargetMode="External"/><Relationship Id="rId3" Type="http://schemas.openxmlformats.org/officeDocument/2006/relationships/image" Target="../media/image26.jpeg"/><Relationship Id="rId7"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www.fashionapparellawblog.com/2010/07/articles/ipbrand-protection/european-copyright-protection-of-fragrances-is-largely-a-matter-of-common-scents/" TargetMode="External"/><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0.png"/></Relationships>
</file>

<file path=ppt/slides/_rels/slide19.xml.rels><?xml version="1.0" encoding="UTF-8" standalone="yes"?>
<Relationships xmlns="http://schemas.openxmlformats.org/package/2006/relationships"><Relationship Id="rId8" Type="http://schemas.openxmlformats.org/officeDocument/2006/relationships/hyperlink" Target="http://petapixel.com/2016/10/20/skittles-photographer-sues-trump-copyright-infringement/" TargetMode="External"/><Relationship Id="rId3" Type="http://schemas.openxmlformats.org/officeDocument/2006/relationships/image" Target="../media/image21.gif"/><Relationship Id="rId7"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www.theguardian.com/technology/2000/jul/27/copyright.news" TargetMode="External"/><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lexology.com/library/detail.aspx?g=aace28b4-afbd-42e2-91ac-eb5e0843a7bd"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legalzoom.com/articles/5-things-you-cant-copyright"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hyperlink" Target="https://www.plagiarismtoday.com/2010/01/08/5-things-that-cant-be-copyrighted/" TargetMode="Externa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www.theguardian.com/music/2013/dec/12/beatles-copyright-apple-release-tracks" TargetMode="External"/><Relationship Id="rId5" Type="http://schemas.openxmlformats.org/officeDocument/2006/relationships/image" Target="../media/image35.jpeg"/><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s://www.theguardian.com/music/2013/dec/12/beatles-copyright-apple-release-tracks" TargetMode="External"/><Relationship Id="rId5" Type="http://schemas.openxmlformats.org/officeDocument/2006/relationships/image" Target="../media/image35.jpeg"/><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hyperlink" Target="Resources/Chapter%2002/3%20-%20Exam%20Questions.docx"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Resources/Chapter%2002/3%20-%20Exam%20Questions.docx"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Resources/Chapter%2002/3%20-%20Exam%20Questions.docx" TargetMode="External"/><Relationship Id="rId4" Type="http://schemas.openxmlformats.org/officeDocument/2006/relationships/image" Target="../media/image38.jpeg"/></Relationships>
</file>

<file path=ppt/slides/_rels/slide27.xml.rels><?xml version="1.0" encoding="UTF-8" standalone="yes"?>
<Relationships xmlns="http://schemas.openxmlformats.org/package/2006/relationships"><Relationship Id="rId3" Type="http://schemas.openxmlformats.org/officeDocument/2006/relationships/hyperlink" Target="Resources/Chapter%2002/3%20-%20Exam%20Questions.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02/3%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Resources/Chapter%2002/3%20-%20Exam%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Resources/Chapter%2002/3%20-%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02/3%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Rectangle 9"/>
          <p:cNvSpPr/>
          <p:nvPr/>
        </p:nvSpPr>
        <p:spPr>
          <a:xfrm>
            <a:off x="179512" y="141600"/>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267744" y="188640"/>
            <a:ext cx="669674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920" y="1921358"/>
            <a:ext cx="5160301" cy="32509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1"/>
            <a:ext cx="1698446" cy="1631216"/>
          </a:xfrm>
          <a:prstGeom prst="rect">
            <a:avLst/>
          </a:prstGeom>
        </p:spPr>
      </p:pic>
      <p:sp>
        <p:nvSpPr>
          <p:cNvPr id="8" name="Subtitle 2"/>
          <p:cNvSpPr txBox="1">
            <a:spLocks/>
          </p:cNvSpPr>
          <p:nvPr/>
        </p:nvSpPr>
        <p:spPr>
          <a:xfrm>
            <a:off x="107504" y="5085184"/>
            <a:ext cx="8928992" cy="771076"/>
          </a:xfrm>
          <a:prstGeom prst="rect">
            <a:avLst/>
          </a:prstGeom>
        </p:spPr>
        <p:txBody>
          <a:bodyPr vert="horz" lIns="45720" rIns="45720"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marL="0" marR="64008" indent="0" algn="r" rtl="0" eaLnBrk="1" latinLnBrk="0" hangingPunct="1">
              <a:spcBef>
                <a:spcPts val="0"/>
              </a:spcBef>
              <a:spcAft>
                <a:spcPts val="600"/>
              </a:spcAft>
              <a:buClr>
                <a:schemeClr val="accent1"/>
              </a:buClr>
              <a:buSzPct val="68000"/>
              <a:buFont typeface="Wingdings 3"/>
              <a:buNone/>
              <a:defRPr kumimoji="0" sz="2700" b="1" kern="1200">
                <a:solidFill>
                  <a:schemeClr val="bg1"/>
                </a:solidFill>
                <a:latin typeface="Calibri" pitchFamily="34" charset="0"/>
                <a:ea typeface="+mn-ea"/>
                <a:cs typeface="Calibri" pitchFamily="34" charset="0"/>
              </a:defRPr>
            </a:lvl1pPr>
            <a:lvl2pPr marL="457200" indent="0" algn="ctr" rtl="0" eaLnBrk="1" latinLnBrk="0" hangingPunct="1">
              <a:spcBef>
                <a:spcPts val="0"/>
              </a:spcBef>
              <a:spcAft>
                <a:spcPts val="600"/>
              </a:spcAft>
              <a:buClr>
                <a:schemeClr val="accent1"/>
              </a:buClr>
              <a:buFont typeface="Verdana"/>
              <a:buNone/>
              <a:defRPr kumimoji="0" sz="2300" kern="1200">
                <a:solidFill>
                  <a:schemeClr val="tx1"/>
                </a:solidFill>
                <a:latin typeface="Calibri" pitchFamily="34" charset="0"/>
                <a:ea typeface="+mn-ea"/>
                <a:cs typeface="Calibri" pitchFamily="34" charset="0"/>
              </a:defRPr>
            </a:lvl2pPr>
            <a:lvl3pPr marL="914400" indent="0" algn="ctr" rtl="0" eaLnBrk="1" latinLnBrk="0" hangingPunct="1">
              <a:spcBef>
                <a:spcPts val="0"/>
              </a:spcBef>
              <a:spcAft>
                <a:spcPts val="600"/>
              </a:spcAft>
              <a:buClr>
                <a:schemeClr val="accent2"/>
              </a:buClr>
              <a:buSzPct val="100000"/>
              <a:buFont typeface="Wingdings 2"/>
              <a:buNone/>
              <a:defRPr kumimoji="0" sz="2100" kern="1200">
                <a:solidFill>
                  <a:schemeClr val="tx1"/>
                </a:solidFill>
                <a:latin typeface="Calibri" pitchFamily="34" charset="0"/>
                <a:ea typeface="+mn-ea"/>
                <a:cs typeface="Calibri" pitchFamily="34" charset="0"/>
              </a:defRPr>
            </a:lvl3pPr>
            <a:lvl4pPr marL="1371600" indent="0" algn="ctr" rtl="0" eaLnBrk="1" latinLnBrk="0" hangingPunct="1">
              <a:spcBef>
                <a:spcPts val="0"/>
              </a:spcBef>
              <a:spcAft>
                <a:spcPts val="600"/>
              </a:spcAft>
              <a:buClr>
                <a:schemeClr val="accent2"/>
              </a:buClr>
              <a:buFont typeface="Wingdings 2"/>
              <a:buNone/>
              <a:defRPr kumimoji="0" sz="1900" kern="1200">
                <a:solidFill>
                  <a:schemeClr val="tx1"/>
                </a:solidFill>
                <a:latin typeface="Calibri" pitchFamily="34" charset="0"/>
                <a:ea typeface="+mn-ea"/>
                <a:cs typeface="Calibri" pitchFamily="34" charset="0"/>
              </a:defRPr>
            </a:lvl4pPr>
            <a:lvl5pPr marL="1828800" indent="0" algn="ctr" rtl="0" eaLnBrk="1" latinLnBrk="0" hangingPunct="1">
              <a:spcBef>
                <a:spcPts val="0"/>
              </a:spcBef>
              <a:spcAft>
                <a:spcPts val="600"/>
              </a:spcAft>
              <a:buClr>
                <a:schemeClr val="accent2"/>
              </a:buClr>
              <a:buFont typeface="Wingdings 2"/>
              <a:buNone/>
              <a:defRPr kumimoji="0" sz="1800" kern="1200">
                <a:solidFill>
                  <a:schemeClr val="tx1"/>
                </a:solidFill>
                <a:latin typeface="Calibri" pitchFamily="34" charset="0"/>
                <a:ea typeface="+mn-ea"/>
                <a:cs typeface="Calibri" pitchFamily="34" charset="0"/>
              </a:defRPr>
            </a:lvl5pPr>
            <a:lvl6pPr marL="2286000" indent="0" algn="ctr" rtl="0" eaLnBrk="1" latinLnBrk="0" hangingPunct="1">
              <a:spcBef>
                <a:spcPts val="350"/>
              </a:spcBef>
              <a:buClr>
                <a:schemeClr val="accent3"/>
              </a:buClr>
              <a:buFont typeface="Wingdings 2"/>
              <a:buNone/>
              <a:defRPr kumimoji="0" sz="1800" kern="1200">
                <a:solidFill>
                  <a:schemeClr val="tx1"/>
                </a:solidFill>
                <a:latin typeface="+mn-lt"/>
                <a:ea typeface="+mn-ea"/>
                <a:cs typeface="+mn-cs"/>
              </a:defRPr>
            </a:lvl6pPr>
            <a:lvl7pPr marL="2743200" indent="0" algn="ctr" rtl="0" eaLnBrk="1" latinLnBrk="0" hangingPunct="1">
              <a:spcBef>
                <a:spcPts val="350"/>
              </a:spcBef>
              <a:buClr>
                <a:schemeClr val="accent3"/>
              </a:buClr>
              <a:buFont typeface="Wingdings 2"/>
              <a:buNone/>
              <a:defRPr kumimoji="0" sz="1600" kern="1200">
                <a:solidFill>
                  <a:schemeClr val="tx1"/>
                </a:solidFill>
                <a:latin typeface="+mn-lt"/>
                <a:ea typeface="+mn-ea"/>
                <a:cs typeface="+mn-cs"/>
              </a:defRPr>
            </a:lvl7pPr>
            <a:lvl8pPr marL="3200400" indent="0" algn="ctr" rtl="0" eaLnBrk="1" latinLnBrk="0" hangingPunct="1">
              <a:spcBef>
                <a:spcPts val="350"/>
              </a:spcBef>
              <a:buClr>
                <a:schemeClr val="accent3"/>
              </a:buClr>
              <a:buFont typeface="Wingdings 2"/>
              <a:buNone/>
              <a:defRPr kumimoji="0" sz="1600" kern="1200">
                <a:solidFill>
                  <a:schemeClr val="tx1"/>
                </a:solidFill>
                <a:latin typeface="+mn-lt"/>
                <a:ea typeface="+mn-ea"/>
                <a:cs typeface="+mn-cs"/>
              </a:defRPr>
            </a:lvl8pPr>
            <a:lvl9pPr marL="3657600" indent="0" algn="ctr" rtl="0" eaLnBrk="1" latinLnBrk="0" hangingPunct="1">
              <a:spcBef>
                <a:spcPts val="350"/>
              </a:spcBef>
              <a:buClr>
                <a:schemeClr val="accent3"/>
              </a:buClr>
              <a:buFont typeface="Wingdings 2"/>
              <a:buNone/>
              <a:defRPr kumimoji="0" sz="1600" kern="1200" baseline="0">
                <a:solidFill>
                  <a:schemeClr val="tx1"/>
                </a:solidFill>
                <a:latin typeface="+mn-lt"/>
                <a:ea typeface="+mn-ea"/>
                <a:cs typeface="+mn-cs"/>
              </a:defRPr>
            </a:lvl9pPr>
            <a:extLst/>
          </a:lstStyle>
          <a:p>
            <a:pPr fontAlgn="auto">
              <a:spcAft>
                <a:spcPts val="400"/>
              </a:spcAft>
            </a:pPr>
            <a:r>
              <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 </a:t>
            </a:r>
            <a:r>
              <a:rPr lang="en-IE"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Managing the Business</a:t>
            </a:r>
          </a:p>
          <a:p>
            <a:pPr fontAlgn="auto">
              <a:spcAft>
                <a:spcPts val="400"/>
              </a:spcAft>
            </a:pP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03 - Branding and Patents</a:t>
            </a:r>
            <a:endParaRPr lang="en-GB" sz="6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056784" cy="5632311"/>
          </a:xfrm>
          <a:prstGeom prst="rect">
            <a:avLst/>
          </a:prstGeom>
        </p:spPr>
        <p:txBody>
          <a:bodyPr wrap="square">
            <a:spAutoFit/>
          </a:bodyPr>
          <a:lstStyle/>
          <a:p>
            <a:pPr marL="342900" indent="-342900">
              <a:buClr>
                <a:schemeClr val="accent6">
                  <a:lumMod val="50000"/>
                </a:schemeClr>
              </a:buClr>
              <a:buFont typeface="Wingdings 3" panose="05040102010807070707" pitchFamily="18" charset="2"/>
              <a:buChar char=""/>
            </a:pPr>
            <a:r>
              <a:rPr lang="en-US" dirty="0"/>
              <a:t>But of course whatever the tangible benefits of the product might be, branding is designed to create an image too, one that suits the buyers in the market segment for which the product is designed. What, would you say, defines the Mars brand?</a:t>
            </a:r>
          </a:p>
          <a:p>
            <a:pPr marL="342900" indent="-342900">
              <a:buClr>
                <a:schemeClr val="accent6">
                  <a:lumMod val="50000"/>
                </a:schemeClr>
              </a:buClr>
              <a:buFont typeface="Wingdings 3" panose="05040102010807070707" pitchFamily="18" charset="2"/>
              <a:buChar char=""/>
            </a:pPr>
            <a:r>
              <a:rPr lang="en-US" dirty="0"/>
              <a:t>Brand recognition is usually vastly enhanced by advertising. Product differentiation is important too - brands depend on being </a:t>
            </a:r>
            <a:r>
              <a:rPr lang="en-US" dirty="0" err="1"/>
              <a:t>recognisably</a:t>
            </a:r>
            <a:r>
              <a:rPr lang="en-US" dirty="0"/>
              <a:t> different but branding itself helps to make them so. So it is not surprising that branding is a key element in the marketing mix. Firms spend an extraordinary amount of money on getting their brand right. They target certain markets and sub-sets of markets and devise brands that will be especially likely to appeal within those markets. In fact branding is integral to the marketing effort.</a:t>
            </a:r>
          </a:p>
          <a:p>
            <a:pPr marL="342900" indent="-342900">
              <a:buClr>
                <a:schemeClr val="accent6">
                  <a:lumMod val="50000"/>
                </a:schemeClr>
              </a:buClr>
              <a:buFont typeface="Wingdings 3" panose="05040102010807070707" pitchFamily="18" charset="2"/>
              <a:buChar char=""/>
            </a:pPr>
            <a:r>
              <a:rPr lang="en-US" dirty="0"/>
              <a:t>Product placement, sometimes called embedded marketing, means displaying the product in a non-advertising context, e.g. a film or a TV </a:t>
            </a:r>
            <a:r>
              <a:rPr lang="en-US" dirty="0" err="1"/>
              <a:t>programme</a:t>
            </a:r>
            <a:r>
              <a:rPr lang="en-US" dirty="0"/>
              <a:t> or possibly mentioning it in a book. This used to be illegal in the UK but the ban was lifted early in 2011. So now, if you see someone on TV holding a branded product, it may be that the business that owns the brand has paid for that product to be there. </a:t>
            </a:r>
          </a:p>
        </p:txBody>
      </p:sp>
      <p:sp>
        <p:nvSpPr>
          <p:cNvPr id="6" name="Title 1"/>
          <p:cNvSpPr>
            <a:spLocks noGrp="1"/>
          </p:cNvSpPr>
          <p:nvPr>
            <p:ph type="title"/>
          </p:nvPr>
        </p:nvSpPr>
        <p:spPr>
          <a:xfrm>
            <a:off x="35496" y="72008"/>
            <a:ext cx="7704856" cy="548680"/>
          </a:xfrm>
        </p:spPr>
        <p:txBody>
          <a:bodyPr>
            <a:noAutofit/>
          </a:bodyPr>
          <a:lstStyle/>
          <a:p>
            <a:r>
              <a:rPr lang="en-GB" dirty="0" smtClean="0"/>
              <a:t>3.1 – Brand Loyalty - Brands</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a:t>
            </a:r>
            <a:endParaRPr lang="en-GB" sz="1200" b="1" dirty="0">
              <a:latin typeface="Arial" panose="020B0604020202020204" pitchFamily="34" charset="0"/>
              <a:cs typeface="Arial" panose="020B0604020202020204" pitchFamily="34" charset="0"/>
            </a:endParaRPr>
          </a:p>
        </p:txBody>
      </p:sp>
      <p:pic>
        <p:nvPicPr>
          <p:cNvPr id="1030" name="Picture 6" descr="Image result for mars ba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50" t="28979" r="2750" b="28811"/>
          <a:stretch/>
        </p:blipFill>
        <p:spPr bwMode="auto">
          <a:xfrm>
            <a:off x="7308304" y="1123314"/>
            <a:ext cx="1530755" cy="6837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Image result for mars ba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3" y="2026778"/>
            <a:ext cx="1524651" cy="85685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4" name="Picture 10" descr="Image result for mars ice crea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38" t="7922" r="4939" b="8444"/>
          <a:stretch/>
        </p:blipFill>
        <p:spPr bwMode="auto">
          <a:xfrm>
            <a:off x="7308303" y="3103359"/>
            <a:ext cx="1524651" cy="102312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6" name="Picture 12" descr="Image result for mars product lin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8303" y="4346207"/>
            <a:ext cx="1524651" cy="8701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8" name="Picture 14" descr="Image result for mars product line"/>
          <p:cNvPicPr>
            <a:picLocks noChangeAspect="1" noChangeArrowheads="1"/>
          </p:cNvPicPr>
          <p:nvPr/>
        </p:nvPicPr>
        <p:blipFill rotWithShape="1">
          <a:blip r:embed="rId7">
            <a:extLst>
              <a:ext uri="{28A0092B-C50C-407E-A947-70E740481C1C}">
                <a14:useLocalDpi xmlns:a14="http://schemas.microsoft.com/office/drawing/2010/main" val="0"/>
              </a:ext>
            </a:extLst>
          </a:blip>
          <a:srcRect l="56723" t="7871"/>
          <a:stretch/>
        </p:blipFill>
        <p:spPr bwMode="auto">
          <a:xfrm>
            <a:off x="7308302" y="5436088"/>
            <a:ext cx="1524651" cy="116126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019944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056784" cy="2308324"/>
          </a:xfrm>
          <a:prstGeom prst="rect">
            <a:avLst/>
          </a:prstGeom>
          <a:solidFill>
            <a:schemeClr val="accent6">
              <a:lumMod val="60000"/>
              <a:lumOff val="40000"/>
            </a:schemeClr>
          </a:solidFill>
          <a:ln w="57150">
            <a:solidFill>
              <a:srgbClr val="002060"/>
            </a:solidFill>
          </a:ln>
        </p:spPr>
        <p:txBody>
          <a:bodyPr wrap="square">
            <a:spAutoFit/>
          </a:bodyPr>
          <a:lstStyle/>
          <a:p>
            <a:pPr marL="342900" indent="-342900">
              <a:buClr>
                <a:schemeClr val="accent6">
                  <a:lumMod val="50000"/>
                </a:schemeClr>
              </a:buClr>
              <a:buFont typeface="Wingdings 3" panose="05040102010807070707" pitchFamily="18" charset="2"/>
              <a:buChar char=""/>
            </a:pPr>
            <a:r>
              <a:rPr lang="en-US" b="1" dirty="0"/>
              <a:t>Brand</a:t>
            </a:r>
            <a:r>
              <a:rPr lang="en-US" dirty="0"/>
              <a:t> names create an identity for the product and highlight the ways in which it is different from competing products.</a:t>
            </a:r>
          </a:p>
          <a:p>
            <a:pPr marL="342900" indent="-342900">
              <a:buClr>
                <a:schemeClr val="accent6">
                  <a:lumMod val="50000"/>
                </a:schemeClr>
              </a:buClr>
              <a:buFont typeface="Wingdings 3" panose="05040102010807070707" pitchFamily="18" charset="2"/>
              <a:buChar char=""/>
            </a:pPr>
            <a:r>
              <a:rPr lang="en-US" b="1" dirty="0"/>
              <a:t>Brand loyalty </a:t>
            </a:r>
            <a:r>
              <a:rPr lang="en-US" dirty="0"/>
              <a:t>refers to the way in which customers will make repeat purchases when they have decided that they prefer the product to others. Some brand loyalty reflects customers' clear preferences, but it can also be a result of inertia. When this happens, the brand's position may be threatened by lively advertising of other products.</a:t>
            </a:r>
          </a:p>
        </p:txBody>
      </p:sp>
      <p:sp>
        <p:nvSpPr>
          <p:cNvPr id="6" name="Title 1"/>
          <p:cNvSpPr>
            <a:spLocks noGrp="1"/>
          </p:cNvSpPr>
          <p:nvPr>
            <p:ph type="title"/>
          </p:nvPr>
        </p:nvSpPr>
        <p:spPr>
          <a:xfrm>
            <a:off x="35496" y="72008"/>
            <a:ext cx="7704856" cy="548680"/>
          </a:xfrm>
        </p:spPr>
        <p:txBody>
          <a:bodyPr>
            <a:noAutofit/>
          </a:bodyPr>
          <a:lstStyle/>
          <a:p>
            <a:r>
              <a:rPr lang="en-GB" dirty="0" smtClean="0"/>
              <a:t>3.1 – Brand Loyalty - Brands</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a:t>
            </a:r>
            <a:endParaRPr lang="en-GB" sz="1200" b="1" dirty="0">
              <a:latin typeface="Arial" panose="020B0604020202020204" pitchFamily="34" charset="0"/>
              <a:cs typeface="Arial" panose="020B0604020202020204" pitchFamily="34" charset="0"/>
            </a:endParaRPr>
          </a:p>
        </p:txBody>
      </p:sp>
      <p:pic>
        <p:nvPicPr>
          <p:cNvPr id="1030" name="Picture 6" descr="Image result for mars ba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50" t="28979" r="2750" b="28811"/>
          <a:stretch/>
        </p:blipFill>
        <p:spPr bwMode="auto">
          <a:xfrm>
            <a:off x="7308304" y="1123314"/>
            <a:ext cx="1530755" cy="6837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Image result for mars ba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3" y="2026778"/>
            <a:ext cx="1524651" cy="85685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4" name="Picture 10" descr="Image result for mars ice crea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38" t="7922" r="4939" b="8444"/>
          <a:stretch/>
        </p:blipFill>
        <p:spPr bwMode="auto">
          <a:xfrm>
            <a:off x="7308303" y="3103359"/>
            <a:ext cx="1524651" cy="102312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6" name="Picture 12" descr="Image result for mars product lin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8303" y="4346207"/>
            <a:ext cx="1524651" cy="8701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8" name="Picture 14" descr="Image result for mars product line"/>
          <p:cNvPicPr>
            <a:picLocks noChangeAspect="1" noChangeArrowheads="1"/>
          </p:cNvPicPr>
          <p:nvPr/>
        </p:nvPicPr>
        <p:blipFill rotWithShape="1">
          <a:blip r:embed="rId7">
            <a:extLst>
              <a:ext uri="{28A0092B-C50C-407E-A947-70E740481C1C}">
                <a14:useLocalDpi xmlns:a14="http://schemas.microsoft.com/office/drawing/2010/main" val="0"/>
              </a:ext>
            </a:extLst>
          </a:blip>
          <a:srcRect l="56723" t="7871"/>
          <a:stretch/>
        </p:blipFill>
        <p:spPr bwMode="auto">
          <a:xfrm>
            <a:off x="7308302" y="5436088"/>
            <a:ext cx="1524651" cy="116126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251520" y="3504778"/>
            <a:ext cx="7056784" cy="3308598"/>
          </a:xfrm>
          <a:prstGeom prst="rect">
            <a:avLst/>
          </a:prstGeom>
        </p:spPr>
        <p:txBody>
          <a:bodyPr wrap="square">
            <a:spAutoFit/>
          </a:bodyPr>
          <a:lstStyle/>
          <a:p>
            <a:pPr marL="342900" indent="-342900">
              <a:buClr>
                <a:schemeClr val="accent6">
                  <a:lumMod val="50000"/>
                </a:schemeClr>
              </a:buClr>
              <a:buFont typeface="Wingdings 3" panose="05040102010807070707" pitchFamily="18" charset="2"/>
              <a:buChar char=""/>
            </a:pPr>
            <a:r>
              <a:rPr lang="en-US" sz="1900" dirty="0"/>
              <a:t>A brand might be one product, a range of products or the actual business itself (think of Nike or Adidas). Branding often allows businesses to charge a higher price than those of competing products. </a:t>
            </a:r>
            <a:endParaRPr lang="en-US" sz="1900" dirty="0" smtClean="0"/>
          </a:p>
          <a:p>
            <a:pPr marL="342900" indent="-342900">
              <a:buClr>
                <a:schemeClr val="accent6">
                  <a:lumMod val="50000"/>
                </a:schemeClr>
              </a:buClr>
              <a:buFont typeface="Wingdings 3" panose="05040102010807070707" pitchFamily="18" charset="2"/>
              <a:buChar char=""/>
            </a:pPr>
            <a:r>
              <a:rPr lang="en-US" sz="1900" dirty="0" smtClean="0"/>
              <a:t>Of </a:t>
            </a:r>
            <a:r>
              <a:rPr lang="en-US" sz="1900" dirty="0"/>
              <a:t>course, they will have to work at maintaining the relative desirability of the product; usually this means that they will need to continue advertising throughout the life of the product and they may need to look at 'place' aspects of the marketing mix, to ensure that their product is very visible. </a:t>
            </a:r>
            <a:endParaRPr lang="en-US" sz="1900" dirty="0" smtClean="0"/>
          </a:p>
          <a:p>
            <a:pPr marL="342900" indent="-342900">
              <a:buClr>
                <a:schemeClr val="accent6">
                  <a:lumMod val="50000"/>
                </a:schemeClr>
              </a:buClr>
              <a:buFont typeface="Wingdings 3" panose="05040102010807070707" pitchFamily="18" charset="2"/>
              <a:buChar char=""/>
            </a:pPr>
            <a:r>
              <a:rPr lang="en-US" sz="1900" dirty="0" smtClean="0"/>
              <a:t>Brands </a:t>
            </a:r>
            <a:r>
              <a:rPr lang="en-US" sz="1900" dirty="0"/>
              <a:t>can get involved in aggressive price cutting but this does not often happen.</a:t>
            </a:r>
          </a:p>
        </p:txBody>
      </p:sp>
    </p:spTree>
    <p:extLst>
      <p:ext uri="{BB962C8B-B14F-4D97-AF65-F5344CB8AC3E}">
        <p14:creationId xmlns:p14="http://schemas.microsoft.com/office/powerpoint/2010/main" val="178300522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3.1 – Brands and Sponsorship</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6624736" cy="5632311"/>
          </a:xfrm>
          <a:prstGeom prst="rect">
            <a:avLst/>
          </a:prstGeom>
        </p:spPr>
        <p:txBody>
          <a:bodyPr wrap="square">
            <a:spAutoFit/>
          </a:bodyPr>
          <a:lstStyle/>
          <a:p>
            <a:pPr marL="342900" indent="-342900">
              <a:buClr>
                <a:schemeClr val="accent6">
                  <a:lumMod val="50000"/>
                </a:schemeClr>
              </a:buClr>
              <a:buFont typeface="Wingdings 3" panose="05040102010807070707" pitchFamily="18" charset="2"/>
              <a:buChar char=""/>
            </a:pPr>
            <a:r>
              <a:rPr lang="en-US" sz="2000" dirty="0"/>
              <a:t>In a world where celebrity culture is 'king', businesses pay huge sums of money to celebrities to endorse their brand. But firms have to be wary about what they do with their brand and with whom they wish to be associated. Given the importance of reputation in preserving brand loyalty, mistakes can be costly.</a:t>
            </a:r>
          </a:p>
          <a:p>
            <a:pPr marL="342900" indent="-342900">
              <a:buClr>
                <a:schemeClr val="accent6">
                  <a:lumMod val="50000"/>
                </a:schemeClr>
              </a:buClr>
              <a:buFont typeface="Wingdings 3" panose="05040102010807070707" pitchFamily="18" charset="2"/>
              <a:buChar char=""/>
            </a:pPr>
            <a:r>
              <a:rPr lang="en-US" sz="2000" dirty="0"/>
              <a:t>Consider the following three examples:</a:t>
            </a:r>
          </a:p>
          <a:p>
            <a:pPr marL="720725" indent="-342900">
              <a:buClr>
                <a:schemeClr val="accent6">
                  <a:lumMod val="50000"/>
                </a:schemeClr>
              </a:buClr>
              <a:buFont typeface="Wingdings" panose="05000000000000000000" pitchFamily="2" charset="2"/>
              <a:buChar char="§"/>
            </a:pPr>
            <a:r>
              <a:rPr lang="en-US" sz="2000" b="1" dirty="0" smtClean="0"/>
              <a:t>Manchester </a:t>
            </a:r>
            <a:r>
              <a:rPr lang="en-US" sz="2000" b="1" dirty="0"/>
              <a:t>United </a:t>
            </a:r>
            <a:r>
              <a:rPr lang="en-US" sz="2000" dirty="0"/>
              <a:t>has signed a deal worth £40m over 4 years with DHL, the logistics company, for sponsorship of their training kit - not match day kit. Match day kit is sponsored to the tune of £20m a year by Aon, the US financial giant.</a:t>
            </a:r>
          </a:p>
          <a:p>
            <a:pPr marL="720725" indent="-342900">
              <a:buClr>
                <a:schemeClr val="accent6">
                  <a:lumMod val="50000"/>
                </a:schemeClr>
              </a:buClr>
              <a:buFont typeface="Wingdings" panose="05000000000000000000" pitchFamily="2" charset="2"/>
              <a:buChar char="§"/>
            </a:pPr>
            <a:r>
              <a:rPr lang="en-US" sz="2000" b="1" dirty="0" smtClean="0"/>
              <a:t>Tiger </a:t>
            </a:r>
            <a:r>
              <a:rPr lang="en-US" sz="2000" b="1" dirty="0"/>
              <a:t>Woods</a:t>
            </a:r>
            <a:r>
              <a:rPr lang="en-US" sz="2000" dirty="0"/>
              <a:t>, the golfer, lost lucrative sponsorship deals with Tag </a:t>
            </a:r>
            <a:r>
              <a:rPr lang="en-US" sz="2000" dirty="0" err="1"/>
              <a:t>Heuer</a:t>
            </a:r>
            <a:r>
              <a:rPr lang="en-US" sz="2000" dirty="0"/>
              <a:t>, the luxury watch brand, and Gillette, among others, as details of his private life hit the headlines. It has been estimated that his sponsors lost revenue of over £2bn as a result of Woods' association with their products</a:t>
            </a:r>
            <a:r>
              <a:rPr lang="en-US" sz="2000" dirty="0" smtClean="0"/>
              <a:t>.</a:t>
            </a:r>
            <a:endParaRPr lang="en-US" sz="2000" dirty="0"/>
          </a:p>
        </p:txBody>
      </p:sp>
      <p:pic>
        <p:nvPicPr>
          <p:cNvPr id="43010" name="Picture 2" descr="Image result for manchester united and dh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6256" y="1124745"/>
            <a:ext cx="1970583" cy="1330144"/>
          </a:xfrm>
          <a:prstGeom prst="rect">
            <a:avLst/>
          </a:prstGeom>
          <a:noFill/>
          <a:extLst>
            <a:ext uri="{909E8E84-426E-40DD-AFC4-6F175D3DCCD1}">
              <a14:hiddenFill xmlns:a14="http://schemas.microsoft.com/office/drawing/2010/main">
                <a:solidFill>
                  <a:srgbClr val="FFFFFF"/>
                </a:solidFill>
              </a14:hiddenFill>
            </a:ext>
          </a:extLst>
        </p:spPr>
      </p:pic>
      <p:pic>
        <p:nvPicPr>
          <p:cNvPr id="43016" name="Picture 8" descr="Image result for manchester united and dh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442" t="3315" r="20642" b="46778"/>
          <a:stretch/>
        </p:blipFill>
        <p:spPr bwMode="auto">
          <a:xfrm>
            <a:off x="6876256" y="2562767"/>
            <a:ext cx="1970583" cy="2018361"/>
          </a:xfrm>
          <a:prstGeom prst="rect">
            <a:avLst/>
          </a:prstGeom>
          <a:noFill/>
          <a:extLst>
            <a:ext uri="{909E8E84-426E-40DD-AFC4-6F175D3DCCD1}">
              <a14:hiddenFill xmlns:a14="http://schemas.microsoft.com/office/drawing/2010/main">
                <a:solidFill>
                  <a:srgbClr val="FFFFFF"/>
                </a:solidFill>
              </a14:hiddenFill>
            </a:ext>
          </a:extLst>
        </p:spPr>
      </p:pic>
      <p:pic>
        <p:nvPicPr>
          <p:cNvPr id="43018" name="Picture 10" descr="Image result for tiger woods and tag heue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5692"/>
          <a:stretch/>
        </p:blipFill>
        <p:spPr bwMode="auto">
          <a:xfrm>
            <a:off x="6876256" y="4744693"/>
            <a:ext cx="1970583" cy="1848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8945"/>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3.1 – Brands and Sponsorship</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6624736" cy="5262979"/>
          </a:xfrm>
          <a:prstGeom prst="rect">
            <a:avLst/>
          </a:prstGeom>
        </p:spPr>
        <p:txBody>
          <a:bodyPr wrap="square">
            <a:spAutoFit/>
          </a:bodyPr>
          <a:lstStyle/>
          <a:p>
            <a:pPr marL="360363" indent="-342900">
              <a:buClr>
                <a:schemeClr val="accent6">
                  <a:lumMod val="50000"/>
                </a:schemeClr>
              </a:buClr>
              <a:buFont typeface="Wingdings" panose="05000000000000000000" pitchFamily="2" charset="2"/>
              <a:buChar char="§"/>
            </a:pPr>
            <a:r>
              <a:rPr lang="en-US" sz="2400" b="1" dirty="0" smtClean="0"/>
              <a:t>Abercrombie </a:t>
            </a:r>
            <a:r>
              <a:rPr lang="en-US" sz="2400" b="1" dirty="0"/>
              <a:t>&amp; Fitch</a:t>
            </a:r>
            <a:r>
              <a:rPr lang="en-US" sz="2400" dirty="0"/>
              <a:t>, an up-market clothing firm are reported to have offered a considerable sum of money to Mike Sorrentino, one of the stars of the MTV reality show Jersey Shore, not to wear its clothes. The show, now in its fourth season, is wildly popular with the young demographic that buy Abercrombie &amp; Fitch clothes</a:t>
            </a:r>
            <a:r>
              <a:rPr lang="en-US" sz="2400" dirty="0" smtClean="0"/>
              <a:t>.</a:t>
            </a:r>
          </a:p>
          <a:p>
            <a:pPr marL="360363" indent="-342900">
              <a:buClr>
                <a:schemeClr val="accent6">
                  <a:lumMod val="50000"/>
                </a:schemeClr>
              </a:buClr>
              <a:buFont typeface="Wingdings" panose="05000000000000000000" pitchFamily="2" charset="2"/>
              <a:buChar char="§"/>
            </a:pPr>
            <a:r>
              <a:rPr lang="en-US" sz="2400" dirty="0" smtClean="0"/>
              <a:t>The </a:t>
            </a:r>
            <a:r>
              <a:rPr lang="en-US" sz="2400" dirty="0"/>
              <a:t>company issued a statement saying "We understand that the show is for entertainment purposes, but believe this association is contrary to the aspirational nature of our brand, and may be distressing to many of our fans."</a:t>
            </a:r>
          </a:p>
        </p:txBody>
      </p:sp>
      <p:pic>
        <p:nvPicPr>
          <p:cNvPr id="41986" name="Picture 2" descr="Image result for abercrombie &amp; fitch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1285" y="1124745"/>
            <a:ext cx="1917641" cy="1608646"/>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descr="Image result for Abercrombie &amp; Fitch jersey shor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9011"/>
          <a:stretch/>
        </p:blipFill>
        <p:spPr bwMode="auto">
          <a:xfrm>
            <a:off x="6951285" y="2852936"/>
            <a:ext cx="1917641" cy="191359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hlinkClick r:id="rId5"/>
          </p:cNvPr>
          <p:cNvPicPr>
            <a:picLocks noChangeAspect="1"/>
          </p:cNvPicPr>
          <p:nvPr/>
        </p:nvPicPr>
        <p:blipFill rotWithShape="1">
          <a:blip r:embed="rId6"/>
          <a:srcRect l="20668" t="13579" r="33397" b="13579"/>
          <a:stretch/>
        </p:blipFill>
        <p:spPr>
          <a:xfrm>
            <a:off x="6948264" y="4911238"/>
            <a:ext cx="1891183" cy="1686114"/>
          </a:xfrm>
          <a:prstGeom prst="rect">
            <a:avLst/>
          </a:prstGeom>
        </p:spPr>
      </p:pic>
    </p:spTree>
    <p:extLst>
      <p:ext uri="{BB962C8B-B14F-4D97-AF65-F5344CB8AC3E}">
        <p14:creationId xmlns:p14="http://schemas.microsoft.com/office/powerpoint/2010/main" val="225712750"/>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3.1 – Brands and Sponsorship</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6912768" cy="5647700"/>
          </a:xfrm>
          <a:prstGeom prst="rect">
            <a:avLst/>
          </a:prstGeom>
        </p:spPr>
        <p:txBody>
          <a:bodyPr wrap="square">
            <a:spAutoFit/>
          </a:bodyPr>
          <a:lstStyle/>
          <a:p>
            <a:pPr marL="17463">
              <a:buClr>
                <a:schemeClr val="accent6">
                  <a:lumMod val="50000"/>
                </a:schemeClr>
              </a:buClr>
            </a:pPr>
            <a:r>
              <a:rPr lang="en-US" sz="1900" b="1" dirty="0"/>
              <a:t>A helping hand - patents and trademarks</a:t>
            </a:r>
          </a:p>
          <a:p>
            <a:pPr marL="360363" indent="-342900">
              <a:buClr>
                <a:schemeClr val="accent6">
                  <a:lumMod val="50000"/>
                </a:schemeClr>
              </a:buClr>
              <a:buFont typeface="Wingdings 3" panose="05040102010807070707" pitchFamily="18" charset="2"/>
              <a:buChar char=""/>
            </a:pPr>
            <a:r>
              <a:rPr lang="en-US" sz="1900" dirty="0"/>
              <a:t>Many people come into business having previously been employed by someone else in the same line of work. They may feel they have the expertise to do a better job or they may decide to branch out on their own as they have spotted a gap in the </a:t>
            </a:r>
            <a:r>
              <a:rPr lang="en-US" sz="1900" dirty="0" smtClean="0"/>
              <a:t>market.</a:t>
            </a:r>
          </a:p>
          <a:p>
            <a:pPr marL="360363" indent="-342900">
              <a:buClr>
                <a:schemeClr val="accent6">
                  <a:lumMod val="50000"/>
                </a:schemeClr>
              </a:buClr>
              <a:buFont typeface="Wingdings 3" panose="05040102010807070707" pitchFamily="18" charset="2"/>
              <a:buChar char=""/>
            </a:pPr>
            <a:r>
              <a:rPr lang="en-US" sz="1900" dirty="0" smtClean="0"/>
              <a:t>However</a:t>
            </a:r>
            <a:r>
              <a:rPr lang="en-US" sz="1900" dirty="0"/>
              <a:t>, their ability to research the market may be limited; their ability to carry out research and </a:t>
            </a:r>
            <a:r>
              <a:rPr lang="en-US" sz="1900" dirty="0" smtClean="0"/>
              <a:t>development </a:t>
            </a:r>
            <a:r>
              <a:rPr lang="en-US" sz="1900" dirty="0"/>
              <a:t>(R&amp;D) prior to entering a market may be still more so. The time and finance needed would be very hard to obtain. Many first time entrepreneurs have to develop their ideas in their own time, using their own savings.</a:t>
            </a:r>
          </a:p>
          <a:p>
            <a:pPr marL="360363" indent="-342900">
              <a:buClr>
                <a:schemeClr val="accent6">
                  <a:lumMod val="50000"/>
                </a:schemeClr>
              </a:buClr>
              <a:buFont typeface="Wingdings 3" panose="05040102010807070707" pitchFamily="18" charset="2"/>
              <a:buChar char=""/>
            </a:pPr>
            <a:r>
              <a:rPr lang="en-US" sz="1900" dirty="0"/>
              <a:t>In these circumstances it is desperately </a:t>
            </a:r>
            <a:r>
              <a:rPr lang="en-US" sz="1900" dirty="0" smtClean="0"/>
              <a:t>important </a:t>
            </a:r>
            <a:r>
              <a:rPr lang="en-US" sz="1900" dirty="0"/>
              <a:t>for the innovative entrepreneur to be able to protect his or her idea. That 'give and take' may be achieved if the law on preserving the benefits of an invention is firmly in place to reward the inventor and to prevent copying. In the UK the laws on patents and copyright, plus those on trademarks, attempt to do this</a:t>
            </a:r>
            <a:r>
              <a:rPr lang="en-US" sz="1900" dirty="0" smtClean="0"/>
              <a:t>.</a:t>
            </a:r>
            <a:endParaRPr lang="en-US" sz="1900" dirty="0"/>
          </a:p>
        </p:txBody>
      </p:sp>
      <p:pic>
        <p:nvPicPr>
          <p:cNvPr id="47106" name="Picture 2" descr="Image result for copyright and patents"/>
          <p:cNvPicPr>
            <a:picLocks noChangeAspect="1" noChangeArrowheads="1"/>
          </p:cNvPicPr>
          <p:nvPr/>
        </p:nvPicPr>
        <p:blipFill rotWithShape="1">
          <a:blip r:embed="rId3">
            <a:extLst>
              <a:ext uri="{28A0092B-C50C-407E-A947-70E740481C1C}">
                <a14:useLocalDpi xmlns:a14="http://schemas.microsoft.com/office/drawing/2010/main" val="0"/>
              </a:ext>
            </a:extLst>
          </a:blip>
          <a:srcRect t="10074" r="4243" b="5928"/>
          <a:stretch/>
        </p:blipFill>
        <p:spPr bwMode="auto">
          <a:xfrm>
            <a:off x="7164288" y="1124744"/>
            <a:ext cx="1728192" cy="1676251"/>
          </a:xfrm>
          <a:prstGeom prst="rect">
            <a:avLst/>
          </a:prstGeom>
          <a:noFill/>
          <a:extLst>
            <a:ext uri="{909E8E84-426E-40DD-AFC4-6F175D3DCCD1}">
              <a14:hiddenFill xmlns:a14="http://schemas.microsoft.com/office/drawing/2010/main">
                <a:solidFill>
                  <a:srgbClr val="FFFFFF"/>
                </a:solidFill>
              </a14:hiddenFill>
            </a:ext>
          </a:extLst>
        </p:spPr>
      </p:pic>
      <p:pic>
        <p:nvPicPr>
          <p:cNvPr id="47108" name="Picture 4" descr="Image result for copyright and paten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0847" b="12110"/>
          <a:stretch/>
        </p:blipFill>
        <p:spPr bwMode="auto">
          <a:xfrm>
            <a:off x="7164288" y="2908873"/>
            <a:ext cx="1728192" cy="8801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5"/>
          </p:cNvPr>
          <p:cNvPicPr>
            <a:picLocks noChangeAspect="1"/>
          </p:cNvPicPr>
          <p:nvPr/>
        </p:nvPicPr>
        <p:blipFill rotWithShape="1">
          <a:blip r:embed="rId6"/>
          <a:srcRect l="8492" t="24406" r="26756" b="6688"/>
          <a:stretch/>
        </p:blipFill>
        <p:spPr>
          <a:xfrm>
            <a:off x="7164288" y="3896916"/>
            <a:ext cx="1728192" cy="1033961"/>
          </a:xfrm>
          <a:prstGeom prst="rect">
            <a:avLst/>
          </a:prstGeom>
        </p:spPr>
      </p:pic>
      <p:pic>
        <p:nvPicPr>
          <p:cNvPr id="4" name="Picture 3">
            <a:hlinkClick r:id="rId7"/>
          </p:cNvPr>
          <p:cNvPicPr>
            <a:picLocks noChangeAspect="1"/>
          </p:cNvPicPr>
          <p:nvPr/>
        </p:nvPicPr>
        <p:blipFill rotWithShape="1">
          <a:blip r:embed="rId8"/>
          <a:srcRect l="20668" t="16532" r="36718" b="14563"/>
          <a:stretch/>
        </p:blipFill>
        <p:spPr>
          <a:xfrm>
            <a:off x="7164288" y="5026268"/>
            <a:ext cx="1728192" cy="1571084"/>
          </a:xfrm>
          <a:prstGeom prst="rect">
            <a:avLst/>
          </a:prstGeom>
        </p:spPr>
      </p:pic>
    </p:spTree>
    <p:extLst>
      <p:ext uri="{BB962C8B-B14F-4D97-AF65-F5344CB8AC3E}">
        <p14:creationId xmlns:p14="http://schemas.microsoft.com/office/powerpoint/2010/main" val="351681569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3.1 – Brands and Sponsorship</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6912768" cy="5355312"/>
          </a:xfrm>
          <a:prstGeom prst="rect">
            <a:avLst/>
          </a:prstGeom>
        </p:spPr>
        <p:txBody>
          <a:bodyPr wrap="square">
            <a:spAutoFit/>
          </a:bodyPr>
          <a:lstStyle/>
          <a:p>
            <a:pPr marL="360363" indent="-342900">
              <a:buClr>
                <a:schemeClr val="accent6">
                  <a:lumMod val="50000"/>
                </a:schemeClr>
              </a:buClr>
              <a:buFont typeface="Wingdings 3" panose="05040102010807070707" pitchFamily="18" charset="2"/>
              <a:buChar char=""/>
            </a:pPr>
            <a:r>
              <a:rPr lang="en-US" sz="1900" dirty="0"/>
              <a:t>Established companies often have R&amp;D departments and are continuously improving </a:t>
            </a:r>
          </a:p>
          <a:p>
            <a:pPr marL="360363" indent="-342900">
              <a:buClr>
                <a:schemeClr val="accent6">
                  <a:lumMod val="50000"/>
                </a:schemeClr>
              </a:buClr>
              <a:buFont typeface="Wingdings 3" panose="05040102010807070707" pitchFamily="18" charset="2"/>
              <a:buChar char=""/>
            </a:pPr>
            <a:r>
              <a:rPr lang="en-US" sz="1900" dirty="0"/>
              <a:t>their products and processes, as well as inventing completely new products. They too need an incentive to invest in this way. Their research will give them a competitive advantage but this would not last long if anyone could copy their ideas. It would not be long enough for them to recoup their development costs</a:t>
            </a:r>
            <a:r>
              <a:rPr lang="en-US" sz="1900" dirty="0" smtClean="0"/>
              <a:t>.</a:t>
            </a:r>
          </a:p>
          <a:p>
            <a:pPr marL="360363" indent="-342900">
              <a:buClr>
                <a:schemeClr val="accent6">
                  <a:lumMod val="50000"/>
                </a:schemeClr>
              </a:buClr>
              <a:buFont typeface="Wingdings 3" panose="05040102010807070707" pitchFamily="18" charset="2"/>
              <a:buChar char=""/>
            </a:pPr>
            <a:r>
              <a:rPr lang="en-US" sz="1900" dirty="0"/>
              <a:t>Where a new invention is involved, individuals and businesses can apply to the Intellectual Property Office (IPO) for a patent. (This used to be called the Patent Office.) This will give them twenty years during which no one will be allowed to copy their invention. The IPO often takes two or more years to process the application, but nevertheless, patents do give a considerable degree of protection. For the duration of the patent, its owner will be able to make money from using it in its products or production processes</a:t>
            </a:r>
            <a:r>
              <a:rPr lang="en-US" sz="1900" dirty="0" smtClean="0"/>
              <a:t>.</a:t>
            </a:r>
          </a:p>
        </p:txBody>
      </p:sp>
      <p:pic>
        <p:nvPicPr>
          <p:cNvPr id="47106" name="Picture 2" descr="Image result for copyright and patents"/>
          <p:cNvPicPr>
            <a:picLocks noChangeAspect="1" noChangeArrowheads="1"/>
          </p:cNvPicPr>
          <p:nvPr/>
        </p:nvPicPr>
        <p:blipFill rotWithShape="1">
          <a:blip r:embed="rId3">
            <a:extLst>
              <a:ext uri="{28A0092B-C50C-407E-A947-70E740481C1C}">
                <a14:useLocalDpi xmlns:a14="http://schemas.microsoft.com/office/drawing/2010/main" val="0"/>
              </a:ext>
            </a:extLst>
          </a:blip>
          <a:srcRect t="10074" r="4243" b="5928"/>
          <a:stretch/>
        </p:blipFill>
        <p:spPr bwMode="auto">
          <a:xfrm>
            <a:off x="7164288" y="1124744"/>
            <a:ext cx="1728192" cy="1676251"/>
          </a:xfrm>
          <a:prstGeom prst="rect">
            <a:avLst/>
          </a:prstGeom>
          <a:noFill/>
          <a:extLst>
            <a:ext uri="{909E8E84-426E-40DD-AFC4-6F175D3DCCD1}">
              <a14:hiddenFill xmlns:a14="http://schemas.microsoft.com/office/drawing/2010/main">
                <a:solidFill>
                  <a:srgbClr val="FFFFFF"/>
                </a:solidFill>
              </a14:hiddenFill>
            </a:ext>
          </a:extLst>
        </p:spPr>
      </p:pic>
      <p:pic>
        <p:nvPicPr>
          <p:cNvPr id="47108" name="Picture 4" descr="Image result for copyright and paten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0847" b="12110"/>
          <a:stretch/>
        </p:blipFill>
        <p:spPr bwMode="auto">
          <a:xfrm>
            <a:off x="7164288" y="2908873"/>
            <a:ext cx="1728192" cy="8801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5"/>
          </p:cNvPr>
          <p:cNvPicPr>
            <a:picLocks noChangeAspect="1"/>
          </p:cNvPicPr>
          <p:nvPr/>
        </p:nvPicPr>
        <p:blipFill rotWithShape="1">
          <a:blip r:embed="rId6"/>
          <a:srcRect l="8492" t="24406" r="26756" b="6688"/>
          <a:stretch/>
        </p:blipFill>
        <p:spPr>
          <a:xfrm>
            <a:off x="7164288" y="3896916"/>
            <a:ext cx="1728192" cy="1033961"/>
          </a:xfrm>
          <a:prstGeom prst="rect">
            <a:avLst/>
          </a:prstGeom>
        </p:spPr>
      </p:pic>
      <p:pic>
        <p:nvPicPr>
          <p:cNvPr id="4" name="Picture 3">
            <a:hlinkClick r:id="rId7"/>
          </p:cNvPr>
          <p:cNvPicPr>
            <a:picLocks noChangeAspect="1"/>
          </p:cNvPicPr>
          <p:nvPr/>
        </p:nvPicPr>
        <p:blipFill rotWithShape="1">
          <a:blip r:embed="rId8"/>
          <a:srcRect l="20668" t="16532" r="36718" b="14563"/>
          <a:stretch/>
        </p:blipFill>
        <p:spPr>
          <a:xfrm>
            <a:off x="7164288" y="5026268"/>
            <a:ext cx="1728192" cy="1571084"/>
          </a:xfrm>
          <a:prstGeom prst="rect">
            <a:avLst/>
          </a:prstGeom>
        </p:spPr>
      </p:pic>
    </p:spTree>
    <p:extLst>
      <p:ext uri="{BB962C8B-B14F-4D97-AF65-F5344CB8AC3E}">
        <p14:creationId xmlns:p14="http://schemas.microsoft.com/office/powerpoint/2010/main" val="250602834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3.1 – Brands and Sponsorship</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19</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6912768" cy="5586145"/>
          </a:xfrm>
          <a:prstGeom prst="rect">
            <a:avLst/>
          </a:prstGeom>
        </p:spPr>
        <p:txBody>
          <a:bodyPr wrap="square">
            <a:spAutoFit/>
          </a:bodyPr>
          <a:lstStyle/>
          <a:p>
            <a:pPr marL="360363" indent="-342900">
              <a:buClr>
                <a:schemeClr val="accent6">
                  <a:lumMod val="50000"/>
                </a:schemeClr>
              </a:buClr>
              <a:buFont typeface="Wingdings 3" panose="05040102010807070707" pitchFamily="18" charset="2"/>
              <a:buChar char=""/>
            </a:pPr>
            <a:r>
              <a:rPr lang="en-US" sz="2100" dirty="0" smtClean="0"/>
              <a:t>In </a:t>
            </a:r>
            <a:r>
              <a:rPr lang="en-US" sz="2100" dirty="0"/>
              <a:t>the UK there is a fee of between £230 - £280 for a patent, and after 4 years an annual renewal fee. Notice that patents are granted for new ways of producing, as well as for new products or components. We can distinguish two types of innovation - product innovation where new products are involved, and process innovation where there are new machines or procedures have been developed in order to cut production costs. </a:t>
            </a:r>
            <a:r>
              <a:rPr lang="en-US" sz="2100" dirty="0" err="1"/>
              <a:t>L'Oreal</a:t>
            </a:r>
            <a:r>
              <a:rPr lang="en-US" sz="2100" dirty="0"/>
              <a:t>, </a:t>
            </a:r>
            <a:r>
              <a:rPr lang="en-US" sz="2100" dirty="0" smtClean="0"/>
              <a:t>next, </a:t>
            </a:r>
            <a:r>
              <a:rPr lang="en-US" sz="2100" dirty="0"/>
              <a:t>is all about product innovation</a:t>
            </a:r>
            <a:r>
              <a:rPr lang="en-US" sz="2100" dirty="0" smtClean="0"/>
              <a:t>.</a:t>
            </a:r>
          </a:p>
          <a:p>
            <a:pPr marL="360363" indent="-342900">
              <a:buClr>
                <a:schemeClr val="accent6">
                  <a:lumMod val="50000"/>
                </a:schemeClr>
              </a:buClr>
              <a:buFont typeface="Wingdings 3" panose="05040102010807070707" pitchFamily="18" charset="2"/>
              <a:buChar char=""/>
            </a:pPr>
            <a:r>
              <a:rPr lang="en-US" sz="2100" dirty="0"/>
              <a:t>Patents can be registered internationally. Venture capital funds that support small businesses that have come up with an exciting invention expect international patents to be in place before they provide finance. Businesses that want to copy an invention during the life of the patent will have to find a new and different way of designing and making it. </a:t>
            </a:r>
          </a:p>
        </p:txBody>
      </p:sp>
      <p:pic>
        <p:nvPicPr>
          <p:cNvPr id="48132" name="Picture 4" descr="http://www.wipo.int/export/sites/www/pct/images/map.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974"/>
          <a:stretch/>
        </p:blipFill>
        <p:spPr bwMode="auto">
          <a:xfrm>
            <a:off x="7164288" y="1149067"/>
            <a:ext cx="1692653" cy="925909"/>
          </a:xfrm>
          <a:prstGeom prst="rect">
            <a:avLst/>
          </a:prstGeom>
          <a:noFill/>
          <a:extLst>
            <a:ext uri="{909E8E84-426E-40DD-AFC4-6F175D3DCCD1}">
              <a14:hiddenFill xmlns:a14="http://schemas.microsoft.com/office/drawing/2010/main">
                <a:solidFill>
                  <a:srgbClr val="FFFFFF"/>
                </a:solidFill>
              </a14:hiddenFill>
            </a:ext>
          </a:extLst>
        </p:spPr>
      </p:pic>
      <p:pic>
        <p:nvPicPr>
          <p:cNvPr id="48134" name="Picture 6" descr="Image result for copyright free countri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523"/>
          <a:stretch/>
        </p:blipFill>
        <p:spPr bwMode="auto">
          <a:xfrm>
            <a:off x="7164287" y="2207177"/>
            <a:ext cx="1692653" cy="7909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5"/>
          <a:srcRect l="28416" t="12593" r="14581" b="24929"/>
          <a:stretch/>
        </p:blipFill>
        <p:spPr>
          <a:xfrm>
            <a:off x="7164286" y="3106051"/>
            <a:ext cx="1692653" cy="1043029"/>
          </a:xfrm>
          <a:prstGeom prst="rect">
            <a:avLst/>
          </a:prstGeom>
        </p:spPr>
      </p:pic>
      <p:pic>
        <p:nvPicPr>
          <p:cNvPr id="8" name="Picture 7">
            <a:hlinkClick r:id="rId6"/>
          </p:cNvPr>
          <p:cNvPicPr>
            <a:picLocks noChangeAspect="1"/>
          </p:cNvPicPr>
          <p:nvPr/>
        </p:nvPicPr>
        <p:blipFill rotWithShape="1">
          <a:blip r:embed="rId7"/>
          <a:srcRect l="20115" t="38188" r="33950" b="6689"/>
          <a:stretch/>
        </p:blipFill>
        <p:spPr>
          <a:xfrm>
            <a:off x="7164286" y="4221088"/>
            <a:ext cx="1696931" cy="1144917"/>
          </a:xfrm>
          <a:prstGeom prst="rect">
            <a:avLst/>
          </a:prstGeom>
        </p:spPr>
      </p:pic>
      <p:pic>
        <p:nvPicPr>
          <p:cNvPr id="9" name="Picture 8">
            <a:hlinkClick r:id="rId8"/>
          </p:cNvPr>
          <p:cNvPicPr>
            <a:picLocks noChangeAspect="1"/>
          </p:cNvPicPr>
          <p:nvPr/>
        </p:nvPicPr>
        <p:blipFill rotWithShape="1">
          <a:blip r:embed="rId9"/>
          <a:srcRect l="2958" t="23422" r="37271" b="7673"/>
          <a:stretch/>
        </p:blipFill>
        <p:spPr>
          <a:xfrm>
            <a:off x="7164286" y="5517232"/>
            <a:ext cx="1692653" cy="1097090"/>
          </a:xfrm>
          <a:prstGeom prst="rect">
            <a:avLst/>
          </a:prstGeom>
        </p:spPr>
      </p:pic>
    </p:spTree>
    <p:extLst>
      <p:ext uri="{BB962C8B-B14F-4D97-AF65-F5344CB8AC3E}">
        <p14:creationId xmlns:p14="http://schemas.microsoft.com/office/powerpoint/2010/main" val="411521010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3.1 – Brands and Sponsorship</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20</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3212976"/>
            <a:ext cx="6840760" cy="1631216"/>
          </a:xfrm>
          <a:prstGeom prst="rect">
            <a:avLst/>
          </a:prstGeom>
        </p:spPr>
        <p:txBody>
          <a:bodyPr wrap="square">
            <a:spAutoFit/>
          </a:bodyPr>
          <a:lstStyle/>
          <a:p>
            <a:pPr marL="360363" indent="-342900">
              <a:buClr>
                <a:schemeClr val="accent6">
                  <a:lumMod val="50000"/>
                </a:schemeClr>
              </a:buClr>
              <a:buFont typeface="Wingdings 3" panose="05040102010807070707" pitchFamily="18" charset="2"/>
              <a:buChar char=""/>
            </a:pPr>
            <a:r>
              <a:rPr lang="en-US" sz="2000" dirty="0" smtClean="0"/>
              <a:t>Many </a:t>
            </a:r>
            <a:r>
              <a:rPr lang="en-US" sz="2000" dirty="0"/>
              <a:t>people come into business having previously been employed by someone else in the same line of work. They may feel they have the expertise to do a better job or they may decide to branch out on their own as they have spotted a gap in the </a:t>
            </a:r>
            <a:r>
              <a:rPr lang="en-US" sz="2000" dirty="0" smtClean="0"/>
              <a:t>market.</a:t>
            </a:r>
          </a:p>
        </p:txBody>
      </p:sp>
      <p:pic>
        <p:nvPicPr>
          <p:cNvPr id="47106" name="Picture 2" descr="Image result for copyright and patents"/>
          <p:cNvPicPr>
            <a:picLocks noChangeAspect="1" noChangeArrowheads="1"/>
          </p:cNvPicPr>
          <p:nvPr/>
        </p:nvPicPr>
        <p:blipFill rotWithShape="1">
          <a:blip r:embed="rId3">
            <a:extLst>
              <a:ext uri="{28A0092B-C50C-407E-A947-70E740481C1C}">
                <a14:useLocalDpi xmlns:a14="http://schemas.microsoft.com/office/drawing/2010/main" val="0"/>
              </a:ext>
            </a:extLst>
          </a:blip>
          <a:srcRect t="10074" r="4243" b="5928"/>
          <a:stretch/>
        </p:blipFill>
        <p:spPr bwMode="auto">
          <a:xfrm>
            <a:off x="7164288" y="1124744"/>
            <a:ext cx="1728192" cy="1676251"/>
          </a:xfrm>
          <a:prstGeom prst="rect">
            <a:avLst/>
          </a:prstGeom>
          <a:noFill/>
          <a:extLst>
            <a:ext uri="{909E8E84-426E-40DD-AFC4-6F175D3DCCD1}">
              <a14:hiddenFill xmlns:a14="http://schemas.microsoft.com/office/drawing/2010/main">
                <a:solidFill>
                  <a:srgbClr val="FFFFFF"/>
                </a:solidFill>
              </a14:hiddenFill>
            </a:ext>
          </a:extLst>
        </p:spPr>
      </p:pic>
      <p:pic>
        <p:nvPicPr>
          <p:cNvPr id="47108" name="Picture 4" descr="Image result for copyright and paten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0847" b="12110"/>
          <a:stretch/>
        </p:blipFill>
        <p:spPr bwMode="auto">
          <a:xfrm>
            <a:off x="7164288" y="2908873"/>
            <a:ext cx="1728192" cy="8801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5"/>
          </p:cNvPr>
          <p:cNvPicPr>
            <a:picLocks noChangeAspect="1"/>
          </p:cNvPicPr>
          <p:nvPr/>
        </p:nvPicPr>
        <p:blipFill rotWithShape="1">
          <a:blip r:embed="rId6"/>
          <a:srcRect l="8492" t="24406" r="26756" b="6688"/>
          <a:stretch/>
        </p:blipFill>
        <p:spPr>
          <a:xfrm>
            <a:off x="7164288" y="3896916"/>
            <a:ext cx="1728192" cy="1033961"/>
          </a:xfrm>
          <a:prstGeom prst="rect">
            <a:avLst/>
          </a:prstGeom>
        </p:spPr>
      </p:pic>
      <p:pic>
        <p:nvPicPr>
          <p:cNvPr id="4" name="Picture 3">
            <a:hlinkClick r:id="rId7"/>
          </p:cNvPr>
          <p:cNvPicPr>
            <a:picLocks noChangeAspect="1"/>
          </p:cNvPicPr>
          <p:nvPr/>
        </p:nvPicPr>
        <p:blipFill rotWithShape="1">
          <a:blip r:embed="rId8"/>
          <a:srcRect l="20668" t="16532" r="36718" b="14563"/>
          <a:stretch/>
        </p:blipFill>
        <p:spPr>
          <a:xfrm>
            <a:off x="7164288" y="5026268"/>
            <a:ext cx="1728192" cy="1571084"/>
          </a:xfrm>
          <a:prstGeom prst="rect">
            <a:avLst/>
          </a:prstGeom>
        </p:spPr>
      </p:pic>
      <p:sp>
        <p:nvSpPr>
          <p:cNvPr id="9" name="Text Box 100"/>
          <p:cNvSpPr txBox="1">
            <a:spLocks noChangeArrowheads="1"/>
          </p:cNvSpPr>
          <p:nvPr/>
        </p:nvSpPr>
        <p:spPr bwMode="auto">
          <a:xfrm>
            <a:off x="251520" y="1124744"/>
            <a:ext cx="6840760" cy="1992066"/>
          </a:xfrm>
          <a:prstGeom prst="rect">
            <a:avLst/>
          </a:prstGeom>
          <a:solidFill>
            <a:srgbClr val="F9B277"/>
          </a:solidFill>
          <a:ln w="57150">
            <a:solidFill>
              <a:srgbClr val="002060"/>
            </a:solidFill>
          </a:ln>
          <a:extLst/>
        </p:spPr>
        <p:txBody>
          <a:bodyPr rot="0" vert="horz" wrap="square" lIns="72000" tIns="72000" rIns="72000" bIns="72000" anchor="t" anchorCtr="0" upright="1">
            <a:spAutoFit/>
          </a:bodyPr>
          <a:lstStyle/>
          <a:p>
            <a:pPr>
              <a:spcAft>
                <a:spcPts val="0"/>
              </a:spcAft>
            </a:pPr>
            <a:r>
              <a:rPr lang="en-US" sz="2000" dirty="0"/>
              <a:t>A </a:t>
            </a:r>
            <a:r>
              <a:rPr lang="en-US" sz="2000" b="1" dirty="0"/>
              <a:t>patent</a:t>
            </a:r>
            <a:r>
              <a:rPr lang="en-US" sz="2000" dirty="0"/>
              <a:t> protects the functionality of a product in terms of how it works and its application. Once granted, the patent gives the owner the right to prevent others from producing, importing or selling their invention, without prior permission. The owner of the patent will be able to sue anyone who infringes it in the courts.</a:t>
            </a:r>
            <a:endParaRPr lang="en-GB" sz="2000" dirty="0"/>
          </a:p>
        </p:txBody>
      </p:sp>
      <p:sp>
        <p:nvSpPr>
          <p:cNvPr id="11" name="Text Box 100"/>
          <p:cNvSpPr txBox="1">
            <a:spLocks noChangeArrowheads="1"/>
          </p:cNvSpPr>
          <p:nvPr/>
        </p:nvSpPr>
        <p:spPr bwMode="auto">
          <a:xfrm>
            <a:off x="287524" y="4941168"/>
            <a:ext cx="6804756" cy="1684289"/>
          </a:xfrm>
          <a:prstGeom prst="rect">
            <a:avLst/>
          </a:prstGeom>
          <a:solidFill>
            <a:srgbClr val="F9B277"/>
          </a:solidFill>
          <a:ln w="57150">
            <a:solidFill>
              <a:srgbClr val="002060"/>
            </a:solidFill>
          </a:ln>
          <a:extLst/>
        </p:spPr>
        <p:txBody>
          <a:bodyPr rot="0" vert="horz" wrap="square" lIns="72000" tIns="72000" rIns="72000" bIns="72000" anchor="t" anchorCtr="0" upright="1">
            <a:spAutoFit/>
          </a:bodyPr>
          <a:lstStyle/>
          <a:p>
            <a:pPr>
              <a:spcAft>
                <a:spcPts val="0"/>
              </a:spcAft>
            </a:pPr>
            <a:r>
              <a:rPr lang="en-US" sz="2000" b="1" dirty="0"/>
              <a:t>Product innovation </a:t>
            </a:r>
            <a:r>
              <a:rPr lang="en-US" sz="2000" dirty="0"/>
              <a:t>involves inventing or designing new or improved products, such as Dyson's bladeless fan.</a:t>
            </a:r>
          </a:p>
          <a:p>
            <a:pPr>
              <a:spcAft>
                <a:spcPts val="0"/>
              </a:spcAft>
            </a:pPr>
            <a:r>
              <a:rPr lang="en-US" sz="2000" b="1" dirty="0"/>
              <a:t>Process innovation </a:t>
            </a:r>
            <a:r>
              <a:rPr lang="en-US" sz="2000" dirty="0"/>
              <a:t>involves the use of new technologies in the production process and may play a big part in cutting costs. Robots are just one example.</a:t>
            </a:r>
          </a:p>
        </p:txBody>
      </p:sp>
    </p:spTree>
    <p:extLst>
      <p:ext uri="{BB962C8B-B14F-4D97-AF65-F5344CB8AC3E}">
        <p14:creationId xmlns:p14="http://schemas.microsoft.com/office/powerpoint/2010/main" val="264376631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3.2 – Brands and Sponsorship</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20</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6840760" cy="5683094"/>
          </a:xfrm>
          <a:prstGeom prst="rect">
            <a:avLst/>
          </a:prstGeom>
        </p:spPr>
        <p:txBody>
          <a:bodyPr wrap="square">
            <a:spAutoFit/>
          </a:bodyPr>
          <a:lstStyle/>
          <a:p>
            <a:pPr marL="17463">
              <a:buClr>
                <a:schemeClr val="accent6">
                  <a:lumMod val="50000"/>
                </a:schemeClr>
              </a:buClr>
            </a:pPr>
            <a:r>
              <a:rPr lang="en-US" sz="1730" b="1" dirty="0" err="1">
                <a:solidFill>
                  <a:srgbClr val="002060"/>
                </a:solidFill>
              </a:rPr>
              <a:t>L'Oreal</a:t>
            </a:r>
            <a:endParaRPr lang="en-US" sz="1730" b="1" dirty="0">
              <a:solidFill>
                <a:srgbClr val="002060"/>
              </a:solidFill>
            </a:endParaRPr>
          </a:p>
          <a:p>
            <a:pPr marL="360363" indent="-342900">
              <a:buClr>
                <a:schemeClr val="accent6">
                  <a:lumMod val="50000"/>
                </a:schemeClr>
              </a:buClr>
              <a:buFont typeface="Wingdings 3" panose="05040102010807070707" pitchFamily="18" charset="2"/>
              <a:buChar char=""/>
            </a:pPr>
            <a:r>
              <a:rPr lang="en-US" sz="1730" dirty="0">
                <a:solidFill>
                  <a:srgbClr val="002060"/>
                </a:solidFill>
              </a:rPr>
              <a:t>The cosmetics giant is famous for holding a massive collection of patents. In 2009, it had nearly 2000 in the US alone. (Although Gillette has even more for its shaving products.) Its brand image is partly based on innovative enhancements of its products so their actual composition is an important aspect of the </a:t>
            </a:r>
            <a:r>
              <a:rPr lang="en-US" sz="1730" dirty="0" err="1">
                <a:solidFill>
                  <a:srgbClr val="002060"/>
                </a:solidFill>
              </a:rPr>
              <a:t>L'Oreal</a:t>
            </a:r>
            <a:r>
              <a:rPr lang="en-US" sz="1730" dirty="0">
                <a:solidFill>
                  <a:srgbClr val="002060"/>
                </a:solidFill>
              </a:rPr>
              <a:t> marketing </a:t>
            </a:r>
            <a:r>
              <a:rPr lang="en-US" sz="1730" dirty="0" smtClean="0">
                <a:solidFill>
                  <a:srgbClr val="002060"/>
                </a:solidFill>
              </a:rPr>
              <a:t>effort.</a:t>
            </a:r>
          </a:p>
          <a:p>
            <a:pPr marL="360363" indent="-342900">
              <a:buClr>
                <a:schemeClr val="accent6">
                  <a:lumMod val="50000"/>
                </a:schemeClr>
              </a:buClr>
              <a:buFont typeface="Wingdings 3" panose="05040102010807070707" pitchFamily="18" charset="2"/>
              <a:buChar char=""/>
            </a:pPr>
            <a:r>
              <a:rPr lang="en-US" sz="1730" dirty="0" smtClean="0">
                <a:solidFill>
                  <a:srgbClr val="002060"/>
                </a:solidFill>
              </a:rPr>
              <a:t>The </a:t>
            </a:r>
            <a:r>
              <a:rPr lang="en-US" sz="1730" dirty="0">
                <a:solidFill>
                  <a:srgbClr val="002060"/>
                </a:solidFill>
              </a:rPr>
              <a:t>product range is huge because </a:t>
            </a:r>
            <a:r>
              <a:rPr lang="en-US" sz="1730" dirty="0" err="1">
                <a:solidFill>
                  <a:srgbClr val="002060"/>
                </a:solidFill>
              </a:rPr>
              <a:t>L'Oreal</a:t>
            </a:r>
            <a:r>
              <a:rPr lang="en-US" sz="1730" dirty="0">
                <a:solidFill>
                  <a:srgbClr val="002060"/>
                </a:solidFill>
              </a:rPr>
              <a:t> owns </a:t>
            </a:r>
            <a:r>
              <a:rPr lang="en-US" sz="1730" dirty="0" err="1">
                <a:solidFill>
                  <a:srgbClr val="002060"/>
                </a:solidFill>
              </a:rPr>
              <a:t>Lancome</a:t>
            </a:r>
            <a:r>
              <a:rPr lang="en-US" sz="1730" dirty="0">
                <a:solidFill>
                  <a:srgbClr val="002060"/>
                </a:solidFill>
              </a:rPr>
              <a:t>, Armani, Ralph Lauren, Yves Saint Laurent, Diesel, </a:t>
            </a:r>
            <a:r>
              <a:rPr lang="en-US" sz="1730" dirty="0" err="1">
                <a:solidFill>
                  <a:srgbClr val="002060"/>
                </a:solidFill>
              </a:rPr>
              <a:t>Redken</a:t>
            </a:r>
            <a:r>
              <a:rPr lang="en-US" sz="1730" dirty="0">
                <a:solidFill>
                  <a:srgbClr val="002060"/>
                </a:solidFill>
              </a:rPr>
              <a:t>, Helena Rubinstein and </a:t>
            </a:r>
            <a:r>
              <a:rPr lang="en-US" sz="1730" dirty="0" err="1">
                <a:solidFill>
                  <a:srgbClr val="002060"/>
                </a:solidFill>
              </a:rPr>
              <a:t>Kerastase</a:t>
            </a:r>
            <a:r>
              <a:rPr lang="en-US" sz="1730" dirty="0">
                <a:solidFill>
                  <a:srgbClr val="002060"/>
                </a:solidFill>
              </a:rPr>
              <a:t>, amongst many other brands.</a:t>
            </a:r>
          </a:p>
          <a:p>
            <a:pPr marL="360363" indent="-342900">
              <a:buClr>
                <a:schemeClr val="accent6">
                  <a:lumMod val="50000"/>
                </a:schemeClr>
              </a:buClr>
              <a:buFont typeface="Wingdings 3" panose="05040102010807070707" pitchFamily="18" charset="2"/>
              <a:buChar char=""/>
            </a:pPr>
            <a:r>
              <a:rPr lang="en-US" sz="1730" dirty="0">
                <a:solidFill>
                  <a:srgbClr val="002060"/>
                </a:solidFill>
              </a:rPr>
              <a:t>Each brand is aimed at a different market segment. Every time the company finds a formulation that works, it patents it. The company believes that research and development are critical to its success.</a:t>
            </a:r>
          </a:p>
          <a:p>
            <a:pPr marL="17463">
              <a:buClr>
                <a:schemeClr val="accent6">
                  <a:lumMod val="50000"/>
                </a:schemeClr>
              </a:buClr>
            </a:pPr>
            <a:r>
              <a:rPr lang="en-US" sz="1730" b="1" dirty="0">
                <a:solidFill>
                  <a:srgbClr val="FF0000"/>
                </a:solidFill>
              </a:rPr>
              <a:t>Questions</a:t>
            </a:r>
          </a:p>
          <a:p>
            <a:pPr marL="360363" indent="-342900">
              <a:buClr>
                <a:schemeClr val="accent6">
                  <a:lumMod val="50000"/>
                </a:schemeClr>
              </a:buClr>
              <a:buFont typeface="+mj-lt"/>
              <a:buAutoNum type="arabicPeriod"/>
            </a:pPr>
            <a:r>
              <a:rPr lang="en-US" sz="1730" dirty="0" smtClean="0">
                <a:solidFill>
                  <a:srgbClr val="FF0000"/>
                </a:solidFill>
              </a:rPr>
              <a:t>Why </a:t>
            </a:r>
            <a:r>
              <a:rPr lang="en-US" sz="1730" dirty="0">
                <a:solidFill>
                  <a:srgbClr val="FF0000"/>
                </a:solidFill>
              </a:rPr>
              <a:t>would R&amp;D be important for a company producing hair-care and cosmetic products?</a:t>
            </a:r>
          </a:p>
          <a:p>
            <a:pPr marL="360363" indent="-342900">
              <a:buClr>
                <a:schemeClr val="accent6">
                  <a:lumMod val="50000"/>
                </a:schemeClr>
              </a:buClr>
              <a:buFont typeface="+mj-lt"/>
              <a:buAutoNum type="arabicPeriod"/>
            </a:pPr>
            <a:r>
              <a:rPr lang="en-US" sz="1730" dirty="0" smtClean="0">
                <a:solidFill>
                  <a:srgbClr val="FF0000"/>
                </a:solidFill>
              </a:rPr>
              <a:t>Why </a:t>
            </a:r>
            <a:r>
              <a:rPr lang="en-US" sz="1730" dirty="0">
                <a:solidFill>
                  <a:srgbClr val="FF0000"/>
                </a:solidFill>
              </a:rPr>
              <a:t>is patent protection important to </a:t>
            </a:r>
            <a:r>
              <a:rPr lang="en-US" sz="1730" dirty="0" err="1">
                <a:solidFill>
                  <a:srgbClr val="FF0000"/>
                </a:solidFill>
              </a:rPr>
              <a:t>L'Oreal</a:t>
            </a:r>
            <a:r>
              <a:rPr lang="en-US" sz="1730" dirty="0">
                <a:solidFill>
                  <a:srgbClr val="FF0000"/>
                </a:solidFill>
              </a:rPr>
              <a:t>?</a:t>
            </a:r>
          </a:p>
          <a:p>
            <a:pPr marL="360363" indent="-342900">
              <a:buClr>
                <a:schemeClr val="accent6">
                  <a:lumMod val="50000"/>
                </a:schemeClr>
              </a:buClr>
              <a:buFont typeface="+mj-lt"/>
              <a:buAutoNum type="arabicPeriod"/>
            </a:pPr>
            <a:r>
              <a:rPr lang="en-US" sz="1730" dirty="0" smtClean="0">
                <a:solidFill>
                  <a:srgbClr val="FF0000"/>
                </a:solidFill>
              </a:rPr>
              <a:t>Why </a:t>
            </a:r>
            <a:r>
              <a:rPr lang="en-US" sz="1730" dirty="0">
                <a:solidFill>
                  <a:srgbClr val="FF0000"/>
                </a:solidFill>
              </a:rPr>
              <a:t>are brand names widely used for these products? Why does </a:t>
            </a:r>
            <a:r>
              <a:rPr lang="en-US" sz="1730" dirty="0" err="1">
                <a:solidFill>
                  <a:srgbClr val="FF0000"/>
                </a:solidFill>
              </a:rPr>
              <a:t>L'Oreal</a:t>
            </a:r>
            <a:r>
              <a:rPr lang="en-US" sz="1730" dirty="0">
                <a:solidFill>
                  <a:srgbClr val="FF0000"/>
                </a:solidFill>
              </a:rPr>
              <a:t> have separate names for its different brand ranges?</a:t>
            </a:r>
          </a:p>
        </p:txBody>
      </p:sp>
      <p:pic>
        <p:nvPicPr>
          <p:cNvPr id="50178" name="Picture 2" descr="Image result for lorea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82" t="33641" r="2920" b="36064"/>
          <a:stretch/>
        </p:blipFill>
        <p:spPr bwMode="auto">
          <a:xfrm>
            <a:off x="7082077" y="1124744"/>
            <a:ext cx="1810404" cy="32646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0180" name="Picture 4" descr="Image result for loreal produc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083" t="4396" r="10078" b="18141"/>
          <a:stretch/>
        </p:blipFill>
        <p:spPr bwMode="auto">
          <a:xfrm>
            <a:off x="7082077" y="1556792"/>
            <a:ext cx="1810403" cy="1339203"/>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0182" name="Picture 6" descr="Image result for who do loreal ow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2075" y="2996952"/>
            <a:ext cx="1810405" cy="1114095"/>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a:hlinkClick r:id="rId6"/>
          </p:cNvPr>
          <p:cNvPicPr>
            <a:picLocks noChangeAspect="1"/>
          </p:cNvPicPr>
          <p:nvPr/>
        </p:nvPicPr>
        <p:blipFill rotWithShape="1">
          <a:blip r:embed="rId7"/>
          <a:srcRect l="16794" t="14563" r="37824" b="38187"/>
          <a:stretch/>
        </p:blipFill>
        <p:spPr>
          <a:xfrm>
            <a:off x="7082075" y="4221088"/>
            <a:ext cx="1810405" cy="1059749"/>
          </a:xfrm>
          <a:prstGeom prst="rect">
            <a:avLst/>
          </a:prstGeom>
          <a:effectLst>
            <a:outerShdw blurRad="50800" dist="38100" algn="l" rotWithShape="0">
              <a:prstClr val="black">
                <a:alpha val="40000"/>
              </a:prstClr>
            </a:outerShdw>
          </a:effectLst>
        </p:spPr>
      </p:pic>
      <p:pic>
        <p:nvPicPr>
          <p:cNvPr id="8" name="Picture 7">
            <a:hlinkClick r:id="rId8"/>
          </p:cNvPr>
          <p:cNvPicPr>
            <a:picLocks noChangeAspect="1"/>
          </p:cNvPicPr>
          <p:nvPr/>
        </p:nvPicPr>
        <p:blipFill rotWithShape="1">
          <a:blip r:embed="rId9"/>
          <a:srcRect l="7386" t="17516" r="43912" b="17516"/>
          <a:stretch/>
        </p:blipFill>
        <p:spPr>
          <a:xfrm>
            <a:off x="7082074" y="5390879"/>
            <a:ext cx="1810405" cy="120647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99000884"/>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3.3 – Copyright</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21</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6840760" cy="5735416"/>
          </a:xfrm>
          <a:prstGeom prst="rect">
            <a:avLst/>
          </a:prstGeom>
        </p:spPr>
        <p:txBody>
          <a:bodyPr wrap="square">
            <a:spAutoFit/>
          </a:bodyPr>
          <a:lstStyle/>
          <a:p>
            <a:pPr marL="360363" indent="-342900">
              <a:buClr>
                <a:schemeClr val="accent6">
                  <a:lumMod val="50000"/>
                </a:schemeClr>
              </a:buClr>
              <a:buFont typeface="Wingdings 3" panose="05040102010807070707" pitchFamily="18" charset="2"/>
              <a:buChar char=""/>
            </a:pPr>
            <a:r>
              <a:rPr lang="en-US" sz="1930" dirty="0"/>
              <a:t>Patents are part of intellectual property rights (IPRs). These include copyright, which gives legal protection to authors, composers and artists. These people do not have to register because their work is protected from copying by law and infringements can be prosecuted in the courts. </a:t>
            </a:r>
            <a:endParaRPr lang="en-US" sz="1930" dirty="0" smtClean="0"/>
          </a:p>
          <a:p>
            <a:pPr marL="360363" indent="-342900">
              <a:buClr>
                <a:schemeClr val="accent6">
                  <a:lumMod val="50000"/>
                </a:schemeClr>
              </a:buClr>
              <a:buFont typeface="Wingdings 3" panose="05040102010807070707" pitchFamily="18" charset="2"/>
              <a:buChar char=""/>
            </a:pPr>
            <a:r>
              <a:rPr lang="en-US" sz="1930" dirty="0" smtClean="0"/>
              <a:t>Their </a:t>
            </a:r>
            <a:r>
              <a:rPr lang="en-US" sz="1930" dirty="0"/>
              <a:t>protection lasts for the lifetime of the author plus 70 years. It is not clear whether copyright protection will be so helpful to authors in the future if many more books become available from cheap or free digital sources.</a:t>
            </a:r>
          </a:p>
          <a:p>
            <a:pPr marL="360363" indent="-342900">
              <a:buClr>
                <a:schemeClr val="accent6">
                  <a:lumMod val="50000"/>
                </a:schemeClr>
              </a:buClr>
              <a:buFont typeface="Wingdings 3" panose="05040102010807070707" pitchFamily="18" charset="2"/>
              <a:buChar char=""/>
            </a:pPr>
            <a:r>
              <a:rPr lang="en-US" sz="1930" dirty="0"/>
              <a:t>Copyright applies to many kinds of written word, including Microsoft products! One reason why these are expensive is that Microsoft goes to considerable lengths to ensure that no one copies them, and then sells them at a high price. This is a kind of monopoly. But you can see that the complex programming of an up to date gaming </a:t>
            </a:r>
            <a:r>
              <a:rPr lang="en-US" sz="1930" dirty="0" smtClean="0"/>
              <a:t>program </a:t>
            </a:r>
            <a:r>
              <a:rPr lang="en-US" sz="1930" dirty="0"/>
              <a:t>would be very costly and if it were not protected, it might be that no one would have an incentive to make it available</a:t>
            </a:r>
            <a:r>
              <a:rPr lang="en-US" sz="1930" dirty="0" smtClean="0"/>
              <a:t>.</a:t>
            </a:r>
            <a:endParaRPr lang="en-US" sz="1930" dirty="0"/>
          </a:p>
        </p:txBody>
      </p:sp>
      <p:pic>
        <p:nvPicPr>
          <p:cNvPr id="11" name="Picture 4" descr="http://www.wipo.int/export/sites/www/pct/images/map.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974"/>
          <a:stretch/>
        </p:blipFill>
        <p:spPr bwMode="auto">
          <a:xfrm>
            <a:off x="7164288" y="1149067"/>
            <a:ext cx="1692653" cy="9259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mage result for copyright free countri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523"/>
          <a:stretch/>
        </p:blipFill>
        <p:spPr bwMode="auto">
          <a:xfrm>
            <a:off x="7164287" y="2207177"/>
            <a:ext cx="1692653" cy="79099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5"/>
          <a:srcRect l="28416" t="12593" r="14581" b="24929"/>
          <a:stretch/>
        </p:blipFill>
        <p:spPr>
          <a:xfrm>
            <a:off x="7164286" y="3106051"/>
            <a:ext cx="1692653" cy="1043029"/>
          </a:xfrm>
          <a:prstGeom prst="rect">
            <a:avLst/>
          </a:prstGeom>
        </p:spPr>
      </p:pic>
      <p:pic>
        <p:nvPicPr>
          <p:cNvPr id="14" name="Picture 13">
            <a:hlinkClick r:id="rId6"/>
          </p:cNvPr>
          <p:cNvPicPr>
            <a:picLocks noChangeAspect="1"/>
          </p:cNvPicPr>
          <p:nvPr/>
        </p:nvPicPr>
        <p:blipFill rotWithShape="1">
          <a:blip r:embed="rId7"/>
          <a:srcRect l="20115" t="38188" r="33950" b="6689"/>
          <a:stretch/>
        </p:blipFill>
        <p:spPr>
          <a:xfrm>
            <a:off x="7164286" y="4221088"/>
            <a:ext cx="1696931" cy="1144917"/>
          </a:xfrm>
          <a:prstGeom prst="rect">
            <a:avLst/>
          </a:prstGeom>
        </p:spPr>
      </p:pic>
      <p:pic>
        <p:nvPicPr>
          <p:cNvPr id="15" name="Picture 14">
            <a:hlinkClick r:id="rId8"/>
          </p:cNvPr>
          <p:cNvPicPr>
            <a:picLocks noChangeAspect="1"/>
          </p:cNvPicPr>
          <p:nvPr/>
        </p:nvPicPr>
        <p:blipFill rotWithShape="1">
          <a:blip r:embed="rId9"/>
          <a:srcRect l="2958" t="23422" r="37271" b="7673"/>
          <a:stretch/>
        </p:blipFill>
        <p:spPr>
          <a:xfrm>
            <a:off x="7164286" y="5517232"/>
            <a:ext cx="1692653" cy="1097090"/>
          </a:xfrm>
          <a:prstGeom prst="rect">
            <a:avLst/>
          </a:prstGeom>
        </p:spPr>
      </p:pic>
    </p:spTree>
    <p:extLst>
      <p:ext uri="{BB962C8B-B14F-4D97-AF65-F5344CB8AC3E}">
        <p14:creationId xmlns:p14="http://schemas.microsoft.com/office/powerpoint/2010/main" val="1958782346"/>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3.3 – Copyright</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21</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8568952" cy="5586145"/>
          </a:xfrm>
          <a:prstGeom prst="rect">
            <a:avLst/>
          </a:prstGeom>
        </p:spPr>
        <p:txBody>
          <a:bodyPr wrap="square">
            <a:spAutoFit/>
          </a:bodyPr>
          <a:lstStyle/>
          <a:p>
            <a:pPr marL="360363" indent="-342900">
              <a:buClr>
                <a:schemeClr val="accent6">
                  <a:lumMod val="50000"/>
                </a:schemeClr>
              </a:buClr>
              <a:buFont typeface="Wingdings 3" panose="05040102010807070707" pitchFamily="18" charset="2"/>
              <a:buChar char=""/>
            </a:pPr>
            <a:r>
              <a:rPr lang="en-US" sz="1700" dirty="0"/>
              <a:t>In the music business something different has happened. Illegal downloading has eaten into CD sales to a dramatic extent and many bands are having to go on tour in order to make any money at all. It would be very difficult to pursue all illegal downloaders through the courts, although </a:t>
            </a:r>
            <a:r>
              <a:rPr lang="en-US" sz="1700" dirty="0" smtClean="0"/>
              <a:t>are </a:t>
            </a:r>
            <a:r>
              <a:rPr lang="en-US" sz="1700" dirty="0"/>
              <a:t>they </a:t>
            </a:r>
            <a:r>
              <a:rPr lang="en-US" sz="1700" dirty="0" smtClean="0"/>
              <a:t>actually </a:t>
            </a:r>
            <a:r>
              <a:rPr lang="en-US" sz="1700" dirty="0"/>
              <a:t>stealing the </a:t>
            </a:r>
            <a:r>
              <a:rPr lang="en-US" sz="1700" dirty="0" smtClean="0"/>
              <a:t>music.</a:t>
            </a:r>
          </a:p>
          <a:p>
            <a:pPr marL="360363" indent="-342900">
              <a:buClr>
                <a:schemeClr val="accent6">
                  <a:lumMod val="50000"/>
                </a:schemeClr>
              </a:buClr>
              <a:buFont typeface="Wingdings 3" panose="05040102010807070707" pitchFamily="18" charset="2"/>
              <a:buChar char=""/>
            </a:pPr>
            <a:r>
              <a:rPr lang="en-US" sz="1700" dirty="0" smtClean="0"/>
              <a:t>It </a:t>
            </a:r>
            <a:r>
              <a:rPr lang="en-US" sz="1700" dirty="0"/>
              <a:t>is not clear how this situation will develop in the future so watch out for news about the music industry. It would be a pity if the end result were to involve much less choice of recorded music, which would be against the interests of consumers.</a:t>
            </a:r>
          </a:p>
          <a:p>
            <a:pPr marL="17463">
              <a:buClr>
                <a:schemeClr val="accent6">
                  <a:lumMod val="50000"/>
                </a:schemeClr>
              </a:buClr>
            </a:pPr>
            <a:r>
              <a:rPr lang="en-US" sz="1700" b="1" dirty="0">
                <a:solidFill>
                  <a:srgbClr val="F53939"/>
                </a:solidFill>
              </a:rPr>
              <a:t>Show what you know</a:t>
            </a:r>
          </a:p>
          <a:p>
            <a:pPr marL="360363" indent="-342900">
              <a:buClr>
                <a:schemeClr val="accent6">
                  <a:lumMod val="50000"/>
                </a:schemeClr>
              </a:buClr>
              <a:buFont typeface="+mj-lt"/>
              <a:buAutoNum type="arabicPeriod"/>
            </a:pPr>
            <a:r>
              <a:rPr lang="en-US" sz="1700" dirty="0" smtClean="0">
                <a:solidFill>
                  <a:srgbClr val="F53939"/>
                </a:solidFill>
              </a:rPr>
              <a:t>Think </a:t>
            </a:r>
            <a:r>
              <a:rPr lang="en-US" sz="1700" dirty="0">
                <a:solidFill>
                  <a:srgbClr val="F53939"/>
                </a:solidFill>
              </a:rPr>
              <a:t>carefully about what your view of intellectual property rights would be if you were:</a:t>
            </a:r>
          </a:p>
          <a:p>
            <a:pPr marL="720725" indent="-366713">
              <a:buClr>
                <a:schemeClr val="accent6">
                  <a:lumMod val="50000"/>
                </a:schemeClr>
              </a:buClr>
              <a:buFont typeface="+mj-lt"/>
              <a:buAutoNum type="alphaLcParenR"/>
            </a:pPr>
            <a:r>
              <a:rPr lang="en-US" sz="1700" dirty="0" smtClean="0">
                <a:solidFill>
                  <a:srgbClr val="F53939"/>
                </a:solidFill>
              </a:rPr>
              <a:t>part </a:t>
            </a:r>
            <a:r>
              <a:rPr lang="en-US" sz="1700" dirty="0">
                <a:solidFill>
                  <a:srgbClr val="F53939"/>
                </a:solidFill>
              </a:rPr>
              <a:t>of a new band that is just becoming popular</a:t>
            </a:r>
          </a:p>
          <a:p>
            <a:pPr marL="720725" indent="-366713">
              <a:buClr>
                <a:schemeClr val="accent6">
                  <a:lumMod val="50000"/>
                </a:schemeClr>
              </a:buClr>
              <a:buFont typeface="+mj-lt"/>
              <a:buAutoNum type="alphaLcParenR"/>
            </a:pPr>
            <a:r>
              <a:rPr lang="en-US" sz="1700" dirty="0" smtClean="0">
                <a:solidFill>
                  <a:srgbClr val="F53939"/>
                </a:solidFill>
              </a:rPr>
              <a:t>an </a:t>
            </a:r>
            <a:r>
              <a:rPr lang="en-US" sz="1700" dirty="0">
                <a:solidFill>
                  <a:srgbClr val="F53939"/>
                </a:solidFill>
              </a:rPr>
              <a:t>author whose first book is about to be published</a:t>
            </a:r>
          </a:p>
          <a:p>
            <a:pPr marL="720725" indent="-366713">
              <a:buClr>
                <a:schemeClr val="accent6">
                  <a:lumMod val="50000"/>
                </a:schemeClr>
              </a:buClr>
              <a:buFont typeface="+mj-lt"/>
              <a:buAutoNum type="alphaLcParenR"/>
            </a:pPr>
            <a:r>
              <a:rPr lang="en-US" sz="1700" dirty="0" smtClean="0">
                <a:solidFill>
                  <a:srgbClr val="F53939"/>
                </a:solidFill>
              </a:rPr>
              <a:t>an </a:t>
            </a:r>
            <a:r>
              <a:rPr lang="en-US" sz="1700" dirty="0">
                <a:solidFill>
                  <a:srgbClr val="F53939"/>
                </a:solidFill>
              </a:rPr>
              <a:t>engineering design student with a brilliant idea</a:t>
            </a:r>
          </a:p>
          <a:p>
            <a:pPr marL="720725" indent="-366713">
              <a:buClr>
                <a:schemeClr val="accent6">
                  <a:lumMod val="50000"/>
                </a:schemeClr>
              </a:buClr>
              <a:buFont typeface="+mj-lt"/>
              <a:buAutoNum type="alphaLcParenR"/>
            </a:pPr>
            <a:r>
              <a:rPr lang="en-US" sz="1700" dirty="0" smtClean="0">
                <a:solidFill>
                  <a:srgbClr val="F53939"/>
                </a:solidFill>
              </a:rPr>
              <a:t>a </a:t>
            </a:r>
            <a:r>
              <a:rPr lang="en-US" sz="1700" dirty="0">
                <a:solidFill>
                  <a:srgbClr val="F53939"/>
                </a:solidFill>
              </a:rPr>
              <a:t>consumer who likes to listen to music and read books and buy cheap cosmetics.</a:t>
            </a:r>
          </a:p>
          <a:p>
            <a:pPr marL="360363" indent="-342900">
              <a:buClr>
                <a:schemeClr val="accent6">
                  <a:lumMod val="50000"/>
                </a:schemeClr>
              </a:buClr>
              <a:buFont typeface="+mj-lt"/>
              <a:buAutoNum type="arabicPeriod" startAt="2"/>
            </a:pPr>
            <a:r>
              <a:rPr lang="en-US" sz="1700" dirty="0" smtClean="0">
                <a:solidFill>
                  <a:srgbClr val="F53939"/>
                </a:solidFill>
              </a:rPr>
              <a:t>For </a:t>
            </a:r>
            <a:r>
              <a:rPr lang="en-US" sz="1700" dirty="0">
                <a:solidFill>
                  <a:srgbClr val="F53939"/>
                </a:solidFill>
              </a:rPr>
              <a:t>many years Glaxo Smith Kline made enormous profits from sales of Zantac, a drug that controlled stomach ulcers. Then the patent lapsed.</a:t>
            </a:r>
          </a:p>
          <a:p>
            <a:pPr marL="720725" indent="-360363">
              <a:buClr>
                <a:schemeClr val="accent6">
                  <a:lumMod val="50000"/>
                </a:schemeClr>
              </a:buClr>
              <a:buFont typeface="+mj-lt"/>
              <a:buAutoNum type="alphaLcParenR"/>
            </a:pPr>
            <a:r>
              <a:rPr lang="en-US" sz="1700" dirty="0" smtClean="0">
                <a:solidFill>
                  <a:srgbClr val="F53939"/>
                </a:solidFill>
                <a:hlinkClick r:id="rId3"/>
              </a:rPr>
              <a:t>What </a:t>
            </a:r>
            <a:r>
              <a:rPr lang="en-US" sz="1700" dirty="0">
                <a:solidFill>
                  <a:srgbClr val="F53939"/>
                </a:solidFill>
                <a:hlinkClick r:id="rId3"/>
              </a:rPr>
              <a:t>do you think happened next?</a:t>
            </a:r>
            <a:endParaRPr lang="en-US" sz="1700" dirty="0">
              <a:solidFill>
                <a:srgbClr val="F53939"/>
              </a:solidFill>
            </a:endParaRPr>
          </a:p>
          <a:p>
            <a:pPr marL="720725" indent="-360363">
              <a:buClr>
                <a:schemeClr val="accent6">
                  <a:lumMod val="50000"/>
                </a:schemeClr>
              </a:buClr>
              <a:buFont typeface="+mj-lt"/>
              <a:buAutoNum type="alphaLcParenR"/>
            </a:pPr>
            <a:r>
              <a:rPr lang="en-US" sz="1700" dirty="0" smtClean="0">
                <a:solidFill>
                  <a:srgbClr val="F53939"/>
                </a:solidFill>
              </a:rPr>
              <a:t>Eventually</a:t>
            </a:r>
            <a:r>
              <a:rPr lang="en-US" sz="1700" dirty="0">
                <a:solidFill>
                  <a:srgbClr val="F53939"/>
                </a:solidFill>
              </a:rPr>
              <a:t>, Zantac was relicensed as an over-the-counter product, for sale without prescription. GSK repositioned it as an indigestion remedy. Why would this make sense for GSK?</a:t>
            </a:r>
          </a:p>
        </p:txBody>
      </p:sp>
    </p:spTree>
    <p:extLst>
      <p:ext uri="{BB962C8B-B14F-4D97-AF65-F5344CB8AC3E}">
        <p14:creationId xmlns:p14="http://schemas.microsoft.com/office/powerpoint/2010/main" val="3783451428"/>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dirty="0" smtClean="0"/>
              <a:t>3.3 – Copyright</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22</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8568952" cy="1569660"/>
          </a:xfrm>
          <a:prstGeom prst="rect">
            <a:avLst/>
          </a:prstGeom>
        </p:spPr>
        <p:txBody>
          <a:bodyPr wrap="square">
            <a:spAutoFit/>
          </a:bodyPr>
          <a:lstStyle/>
          <a:p>
            <a:pPr marL="360363" indent="-342900">
              <a:buClr>
                <a:schemeClr val="accent6">
                  <a:lumMod val="50000"/>
                </a:schemeClr>
              </a:buClr>
              <a:buFont typeface="Wingdings 3" panose="05040102010807070707" pitchFamily="18" charset="2"/>
              <a:buChar char=""/>
            </a:pPr>
            <a:r>
              <a:rPr lang="en-US" sz="2400" dirty="0"/>
              <a:t>Patents and copyrights give people and businesses with original ideas a monopoly - only they can sell the product they have devised. The protection this gives creates the incentive needed to innovate and produce original work.</a:t>
            </a:r>
            <a:endParaRPr lang="en-US" sz="2400" dirty="0">
              <a:solidFill>
                <a:srgbClr val="F53939"/>
              </a:solidFill>
            </a:endParaRPr>
          </a:p>
        </p:txBody>
      </p:sp>
      <p:sp>
        <p:nvSpPr>
          <p:cNvPr id="5" name="Text Box 100"/>
          <p:cNvSpPr txBox="1">
            <a:spLocks noChangeArrowheads="1"/>
          </p:cNvSpPr>
          <p:nvPr/>
        </p:nvSpPr>
        <p:spPr bwMode="auto">
          <a:xfrm>
            <a:off x="287524" y="4941168"/>
            <a:ext cx="8532948" cy="1684289"/>
          </a:xfrm>
          <a:prstGeom prst="rect">
            <a:avLst/>
          </a:prstGeom>
          <a:solidFill>
            <a:srgbClr val="F9B277"/>
          </a:solidFill>
          <a:ln w="57150">
            <a:solidFill>
              <a:srgbClr val="002060"/>
            </a:solidFill>
          </a:ln>
          <a:extLst/>
        </p:spPr>
        <p:txBody>
          <a:bodyPr rot="0" vert="horz" wrap="square" lIns="72000" tIns="72000" rIns="72000" bIns="72000" anchor="t" anchorCtr="0" upright="1">
            <a:spAutoFit/>
          </a:bodyPr>
          <a:lstStyle/>
          <a:p>
            <a:pPr>
              <a:spcAft>
                <a:spcPts val="0"/>
              </a:spcAft>
            </a:pPr>
            <a:r>
              <a:rPr lang="en-US" sz="2000" b="1" dirty="0"/>
              <a:t>Intellectual property rights </a:t>
            </a:r>
            <a:r>
              <a:rPr lang="en-US" sz="2000" dirty="0"/>
              <a:t>are acquired by people and businesses when they hold patents or copyright. They protect them from competition so that they can recoup the cost of creating their products.</a:t>
            </a:r>
          </a:p>
          <a:p>
            <a:pPr>
              <a:spcAft>
                <a:spcPts val="0"/>
              </a:spcAft>
            </a:pPr>
            <a:r>
              <a:rPr lang="en-US" sz="2000" b="1" dirty="0" smtClean="0"/>
              <a:t>Copyright </a:t>
            </a:r>
            <a:r>
              <a:rPr lang="en-US" sz="2000" dirty="0" smtClean="0"/>
              <a:t>gives legal protection against copying to authors, composers and artists. Infringements can be pursued through legal action.</a:t>
            </a:r>
            <a:endParaRPr lang="en-US" sz="2000" dirty="0"/>
          </a:p>
        </p:txBody>
      </p:sp>
      <p:pic>
        <p:nvPicPr>
          <p:cNvPr id="2" name="Picture 1">
            <a:hlinkClick r:id="rId3"/>
          </p:cNvPr>
          <p:cNvPicPr>
            <a:picLocks noChangeAspect="1"/>
          </p:cNvPicPr>
          <p:nvPr/>
        </p:nvPicPr>
        <p:blipFill rotWithShape="1">
          <a:blip r:embed="rId4"/>
          <a:srcRect l="20668" t="30313" r="21775" b="12595"/>
          <a:stretch/>
        </p:blipFill>
        <p:spPr>
          <a:xfrm>
            <a:off x="395536" y="2708920"/>
            <a:ext cx="3744416" cy="2088232"/>
          </a:xfrm>
          <a:prstGeom prst="rect">
            <a:avLst/>
          </a:prstGeom>
        </p:spPr>
      </p:pic>
      <p:pic>
        <p:nvPicPr>
          <p:cNvPr id="3" name="Picture 2">
            <a:hlinkClick r:id="rId5"/>
          </p:cNvPr>
          <p:cNvPicPr>
            <a:picLocks noChangeAspect="1"/>
          </p:cNvPicPr>
          <p:nvPr/>
        </p:nvPicPr>
        <p:blipFill rotWithShape="1">
          <a:blip r:embed="rId6"/>
          <a:srcRect l="10153" t="21454" r="38378" b="13579"/>
          <a:stretch/>
        </p:blipFill>
        <p:spPr>
          <a:xfrm>
            <a:off x="5796136" y="2694404"/>
            <a:ext cx="2962964" cy="2102748"/>
          </a:xfrm>
          <a:prstGeom prst="rect">
            <a:avLst/>
          </a:prstGeom>
        </p:spPr>
      </p:pic>
    </p:spTree>
    <p:extLst>
      <p:ext uri="{BB962C8B-B14F-4D97-AF65-F5344CB8AC3E}">
        <p14:creationId xmlns:p14="http://schemas.microsoft.com/office/powerpoint/2010/main" val="286072208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800" dirty="0" smtClean="0"/>
              <a:t>3.4 – Trademarks</a:t>
            </a:r>
            <a:endParaRPr lang="en-GB"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22</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6768752" cy="5570756"/>
          </a:xfrm>
          <a:prstGeom prst="rect">
            <a:avLst/>
          </a:prstGeom>
          <a:solidFill>
            <a:schemeClr val="tx2">
              <a:lumMod val="20000"/>
              <a:lumOff val="80000"/>
            </a:schemeClr>
          </a:solidFill>
          <a:ln w="57150">
            <a:solidFill>
              <a:schemeClr val="tx1"/>
            </a:solidFill>
          </a:ln>
        </p:spPr>
        <p:txBody>
          <a:bodyPr wrap="square">
            <a:spAutoFit/>
          </a:bodyPr>
          <a:lstStyle/>
          <a:p>
            <a:pPr marL="17463">
              <a:buClr>
                <a:schemeClr val="accent6">
                  <a:lumMod val="50000"/>
                </a:schemeClr>
              </a:buClr>
            </a:pPr>
            <a:r>
              <a:rPr lang="en-US" sz="1780" b="1" dirty="0" smtClean="0"/>
              <a:t>The Beatles</a:t>
            </a:r>
          </a:p>
          <a:p>
            <a:pPr marL="360363" indent="-342900">
              <a:buClr>
                <a:schemeClr val="accent6">
                  <a:lumMod val="50000"/>
                </a:schemeClr>
              </a:buClr>
              <a:buFont typeface="Wingdings 3" panose="05040102010807070707" pitchFamily="18" charset="2"/>
              <a:buChar char=""/>
            </a:pPr>
            <a:r>
              <a:rPr lang="en-US" sz="1780" dirty="0" smtClean="0"/>
              <a:t>In </a:t>
            </a:r>
            <a:r>
              <a:rPr lang="en-US" sz="1780" dirty="0"/>
              <a:t>1968 Apple Corps was set up by the Beatles to release their songs and manage their creative affairs. In 1976 the American technology firm Apple </a:t>
            </a:r>
            <a:r>
              <a:rPr lang="en-US" sz="1780" dirty="0" err="1"/>
              <a:t>Inc</a:t>
            </a:r>
            <a:r>
              <a:rPr lang="en-US" sz="1780" dirty="0"/>
              <a:t> was formed. A dispute between the two firms developed in 1980, when the late George Harrison noticed an advert for Apple computers in a magazine. He felt there was potential for trademark conflict between the two firms. The sides reached a deal in 1981 allowing Apple Computers to use the name as long as it stuck to computers, while the Beatles' company would continue in the </a:t>
            </a:r>
            <a:r>
              <a:rPr lang="en-US" sz="1780" dirty="0" smtClean="0"/>
              <a:t>music </a:t>
            </a:r>
            <a:r>
              <a:rPr lang="en-US" sz="1780" dirty="0"/>
              <a:t>field.</a:t>
            </a:r>
          </a:p>
          <a:p>
            <a:pPr marL="360363" indent="-342900">
              <a:buClr>
                <a:schemeClr val="accent6">
                  <a:lumMod val="50000"/>
                </a:schemeClr>
              </a:buClr>
              <a:buFont typeface="Wingdings 3" panose="05040102010807070707" pitchFamily="18" charset="2"/>
              <a:buChar char=""/>
            </a:pPr>
            <a:r>
              <a:rPr lang="en-US" sz="1780" dirty="0"/>
              <a:t>But as computers developed and their musical capabilities grew, the sides ended up in court again in 1989, resulting in a new deal. They clashed again when Apple </a:t>
            </a:r>
            <a:r>
              <a:rPr lang="en-US" sz="1780" dirty="0" err="1"/>
              <a:t>Inc</a:t>
            </a:r>
            <a:r>
              <a:rPr lang="en-US" sz="1780" dirty="0"/>
              <a:t> launched the iTunes download store in 2003, with the record label claiming the computer firm had encroached on its territory again. The case ended up in court in 2006.</a:t>
            </a:r>
          </a:p>
          <a:p>
            <a:pPr marL="360363" indent="-342900">
              <a:buClr>
                <a:schemeClr val="accent6">
                  <a:lumMod val="50000"/>
                </a:schemeClr>
              </a:buClr>
              <a:buFont typeface="Wingdings 3" panose="05040102010807070707" pitchFamily="18" charset="2"/>
              <a:buChar char=""/>
            </a:pPr>
            <a:r>
              <a:rPr lang="en-US" sz="1780" dirty="0"/>
              <a:t>The final deal agreed on was that Apple </a:t>
            </a:r>
            <a:r>
              <a:rPr lang="en-US" sz="1780" dirty="0" smtClean="0"/>
              <a:t>Inc. </a:t>
            </a:r>
            <a:r>
              <a:rPr lang="en-US" sz="1780" dirty="0"/>
              <a:t>would take full control of the Apple brand and license </a:t>
            </a:r>
            <a:r>
              <a:rPr lang="en-US" sz="1780" dirty="0" smtClean="0"/>
              <a:t>certain </a:t>
            </a:r>
            <a:r>
              <a:rPr lang="en-US" sz="1780" dirty="0"/>
              <a:t>trademarks back to the Beatles' record company, </a:t>
            </a:r>
            <a:r>
              <a:rPr lang="en-US" sz="1780" dirty="0" smtClean="0"/>
              <a:t>for </a:t>
            </a:r>
            <a:r>
              <a:rPr lang="en-US" sz="1780" dirty="0"/>
              <a:t>continued use.</a:t>
            </a:r>
          </a:p>
        </p:txBody>
      </p:sp>
      <p:pic>
        <p:nvPicPr>
          <p:cNvPr id="52226" name="Picture 2" descr="Image result for beatles copyr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8" y="1124744"/>
            <a:ext cx="1677988" cy="943233"/>
          </a:xfrm>
          <a:prstGeom prst="rect">
            <a:avLst/>
          </a:prstGeom>
          <a:noFill/>
          <a:extLst>
            <a:ext uri="{909E8E84-426E-40DD-AFC4-6F175D3DCCD1}">
              <a14:hiddenFill xmlns:a14="http://schemas.microsoft.com/office/drawing/2010/main">
                <a:solidFill>
                  <a:srgbClr val="FFFFFF"/>
                </a:solidFill>
              </a14:hiddenFill>
            </a:ext>
          </a:extLst>
        </p:spPr>
      </p:pic>
      <p:pic>
        <p:nvPicPr>
          <p:cNvPr id="52228" name="Picture 4" descr="Image result for beatles appl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97" t="7936" r="6352" b="8233"/>
          <a:stretch/>
        </p:blipFill>
        <p:spPr bwMode="auto">
          <a:xfrm>
            <a:off x="7164288" y="2175855"/>
            <a:ext cx="1677988" cy="1619623"/>
          </a:xfrm>
          <a:prstGeom prst="rect">
            <a:avLst/>
          </a:prstGeom>
          <a:noFill/>
          <a:extLst>
            <a:ext uri="{909E8E84-426E-40DD-AFC4-6F175D3DCCD1}">
              <a14:hiddenFill xmlns:a14="http://schemas.microsoft.com/office/drawing/2010/main">
                <a:solidFill>
                  <a:srgbClr val="FFFFFF"/>
                </a:solidFill>
              </a14:hiddenFill>
            </a:ext>
          </a:extLst>
        </p:spPr>
      </p:pic>
      <p:pic>
        <p:nvPicPr>
          <p:cNvPr id="52230" name="Picture 6" descr="Image result for beatles apple copyrigh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078" t="1012" r="5844"/>
          <a:stretch/>
        </p:blipFill>
        <p:spPr bwMode="auto">
          <a:xfrm>
            <a:off x="7164288" y="3889075"/>
            <a:ext cx="1677988" cy="104075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hlinkClick r:id="rId6"/>
          </p:cNvPr>
          <p:cNvPicPr>
            <a:picLocks noChangeAspect="1"/>
          </p:cNvPicPr>
          <p:nvPr/>
        </p:nvPicPr>
        <p:blipFill rotWithShape="1">
          <a:blip r:embed="rId7"/>
          <a:srcRect l="20477" t="17719" r="33588" b="6486"/>
          <a:stretch/>
        </p:blipFill>
        <p:spPr>
          <a:xfrm>
            <a:off x="7164287" y="5034901"/>
            <a:ext cx="1677345" cy="1556091"/>
          </a:xfrm>
          <a:prstGeom prst="rect">
            <a:avLst/>
          </a:prstGeom>
        </p:spPr>
      </p:pic>
    </p:spTree>
    <p:extLst>
      <p:ext uri="{BB962C8B-B14F-4D97-AF65-F5344CB8AC3E}">
        <p14:creationId xmlns:p14="http://schemas.microsoft.com/office/powerpoint/2010/main" val="1764251979"/>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800" dirty="0" smtClean="0"/>
              <a:t>3.4 – Trademarks</a:t>
            </a:r>
            <a:endParaRPr lang="en-GB"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22</a:t>
            </a:r>
            <a:endParaRPr lang="en-GB" sz="1200" b="1" dirty="0">
              <a:latin typeface="Arial" panose="020B0604020202020204" pitchFamily="34" charset="0"/>
              <a:cs typeface="Arial" panose="020B0604020202020204" pitchFamily="34" charset="0"/>
            </a:endParaRPr>
          </a:p>
        </p:txBody>
      </p:sp>
      <p:sp>
        <p:nvSpPr>
          <p:cNvPr id="10" name="Rectangle 9"/>
          <p:cNvSpPr/>
          <p:nvPr/>
        </p:nvSpPr>
        <p:spPr>
          <a:xfrm>
            <a:off x="251520" y="1124744"/>
            <a:ext cx="6912768" cy="5632311"/>
          </a:xfrm>
          <a:prstGeom prst="rect">
            <a:avLst/>
          </a:prstGeom>
        </p:spPr>
        <p:txBody>
          <a:bodyPr wrap="square">
            <a:spAutoFit/>
          </a:bodyPr>
          <a:lstStyle/>
          <a:p>
            <a:pPr marL="360363" indent="-342900">
              <a:buClr>
                <a:schemeClr val="accent6">
                  <a:lumMod val="50000"/>
                </a:schemeClr>
              </a:buClr>
              <a:buFont typeface="Wingdings 3" panose="05040102010807070707" pitchFamily="18" charset="2"/>
              <a:buChar char=""/>
            </a:pPr>
            <a:r>
              <a:rPr lang="en-US" sz="2000" dirty="0"/>
              <a:t>The UK Intellectual Property Office defines a trademark as 'a sign which can distinguish your goods or services from those of your competitors'. It can be for example words, logos or a combination of </a:t>
            </a:r>
            <a:r>
              <a:rPr lang="en-US" sz="2000" dirty="0" smtClean="0"/>
              <a:t>both.</a:t>
            </a:r>
          </a:p>
          <a:p>
            <a:pPr marL="360363" indent="-342900">
              <a:buClr>
                <a:schemeClr val="accent6">
                  <a:lumMod val="50000"/>
                </a:schemeClr>
              </a:buClr>
              <a:buFont typeface="Wingdings 3" panose="05040102010807070707" pitchFamily="18" charset="2"/>
              <a:buChar char=""/>
            </a:pPr>
            <a:r>
              <a:rPr lang="en-US" sz="2000" dirty="0" smtClean="0"/>
              <a:t>It </a:t>
            </a:r>
            <a:r>
              <a:rPr lang="en-US" sz="2000" dirty="0"/>
              <a:t>must be registered with the IPO; for this it must be unique in terms of its design. This gives it a life span of 10 years. The cost for a single trademark in the UK is at present £60. Trademarks and logos are very much a part of branding and always have been, because they make the brand easy to recognise.</a:t>
            </a:r>
          </a:p>
          <a:p>
            <a:pPr marL="360363" indent="-342900">
              <a:buClr>
                <a:schemeClr val="accent6">
                  <a:lumMod val="50000"/>
                </a:schemeClr>
              </a:buClr>
              <a:buFont typeface="Wingdings 3" panose="05040102010807070707" pitchFamily="18" charset="2"/>
              <a:buChar char=""/>
            </a:pPr>
            <a:r>
              <a:rPr lang="en-US" sz="2000" dirty="0"/>
              <a:t>It is likely that the most satisfied people at the end of the process would have been the lawyers. While the dispute was running the Beatles' songs were not available on any legal download service, but the truce has paved the way for the songs to appear on the iTunes download </a:t>
            </a:r>
            <a:r>
              <a:rPr lang="en-US" sz="2000" dirty="0" smtClean="0"/>
              <a:t>store.</a:t>
            </a:r>
          </a:p>
          <a:p>
            <a:pPr marL="360363" indent="-342900">
              <a:buClr>
                <a:schemeClr val="accent6">
                  <a:lumMod val="50000"/>
                </a:schemeClr>
              </a:buClr>
              <a:buFont typeface="Wingdings 3" panose="05040102010807070707" pitchFamily="18" charset="2"/>
              <a:buChar char=""/>
            </a:pPr>
            <a:r>
              <a:rPr lang="en-US" sz="2000" dirty="0" smtClean="0"/>
              <a:t>Similar </a:t>
            </a:r>
            <a:r>
              <a:rPr lang="en-US" sz="2000" dirty="0"/>
              <a:t>disputes are commonplace but few, if any, will have such high profile players.</a:t>
            </a:r>
          </a:p>
        </p:txBody>
      </p:sp>
      <p:pic>
        <p:nvPicPr>
          <p:cNvPr id="52226" name="Picture 2" descr="Image result for beatles copyr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8" y="1124744"/>
            <a:ext cx="1677988" cy="943233"/>
          </a:xfrm>
          <a:prstGeom prst="rect">
            <a:avLst/>
          </a:prstGeom>
          <a:noFill/>
          <a:extLst>
            <a:ext uri="{909E8E84-426E-40DD-AFC4-6F175D3DCCD1}">
              <a14:hiddenFill xmlns:a14="http://schemas.microsoft.com/office/drawing/2010/main">
                <a:solidFill>
                  <a:srgbClr val="FFFFFF"/>
                </a:solidFill>
              </a14:hiddenFill>
            </a:ext>
          </a:extLst>
        </p:spPr>
      </p:pic>
      <p:pic>
        <p:nvPicPr>
          <p:cNvPr id="52228" name="Picture 4" descr="Image result for beatles appl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97" t="7936" r="6352" b="8233"/>
          <a:stretch/>
        </p:blipFill>
        <p:spPr bwMode="auto">
          <a:xfrm>
            <a:off x="7164288" y="2175855"/>
            <a:ext cx="1677988" cy="1619623"/>
          </a:xfrm>
          <a:prstGeom prst="rect">
            <a:avLst/>
          </a:prstGeom>
          <a:noFill/>
          <a:extLst>
            <a:ext uri="{909E8E84-426E-40DD-AFC4-6F175D3DCCD1}">
              <a14:hiddenFill xmlns:a14="http://schemas.microsoft.com/office/drawing/2010/main">
                <a:solidFill>
                  <a:srgbClr val="FFFFFF"/>
                </a:solidFill>
              </a14:hiddenFill>
            </a:ext>
          </a:extLst>
        </p:spPr>
      </p:pic>
      <p:pic>
        <p:nvPicPr>
          <p:cNvPr id="52230" name="Picture 6" descr="Image result for beatles apple copyrigh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078" t="1012" r="5844"/>
          <a:stretch/>
        </p:blipFill>
        <p:spPr bwMode="auto">
          <a:xfrm>
            <a:off x="7164288" y="3889075"/>
            <a:ext cx="1677988" cy="104075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hlinkClick r:id="rId6"/>
          </p:cNvPr>
          <p:cNvPicPr>
            <a:picLocks noChangeAspect="1"/>
          </p:cNvPicPr>
          <p:nvPr/>
        </p:nvPicPr>
        <p:blipFill rotWithShape="1">
          <a:blip r:embed="rId7"/>
          <a:srcRect l="20477" t="17719" r="33588" b="6486"/>
          <a:stretch/>
        </p:blipFill>
        <p:spPr>
          <a:xfrm>
            <a:off x="7164287" y="5034901"/>
            <a:ext cx="1677345" cy="1556091"/>
          </a:xfrm>
          <a:prstGeom prst="rect">
            <a:avLst/>
          </a:prstGeom>
        </p:spPr>
      </p:pic>
    </p:spTree>
    <p:extLst>
      <p:ext uri="{BB962C8B-B14F-4D97-AF65-F5344CB8AC3E}">
        <p14:creationId xmlns:p14="http://schemas.microsoft.com/office/powerpoint/2010/main" val="428567106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16868"/>
          </a:xfrm>
          <a:prstGeom prst="rect">
            <a:avLst/>
          </a:prstGeom>
        </p:spPr>
        <p:txBody>
          <a:bodyPr wrap="square">
            <a:spAutoFit/>
          </a:bodyPr>
          <a:lstStyle/>
          <a:p>
            <a:pPr>
              <a:spcAft>
                <a:spcPts val="400"/>
              </a:spcAft>
              <a:buClr>
                <a:schemeClr val="accent6">
                  <a:lumMod val="50000"/>
                </a:schemeClr>
              </a:buClr>
              <a:tabLst>
                <a:tab pos="8345488" algn="r"/>
              </a:tabLst>
            </a:pPr>
            <a:r>
              <a:rPr lang="en-US" sz="2260" b="1" dirty="0">
                <a:solidFill>
                  <a:schemeClr val="tx2"/>
                </a:solidFill>
              </a:rPr>
              <a:t>Evidence A The Low Cost, No Frills Airline</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60" dirty="0">
                <a:solidFill>
                  <a:schemeClr val="tx2"/>
                </a:solidFill>
              </a:rPr>
              <a:t>Ryanair (founded 1985) is Europe’s only ultra-low cost airline, operating more than </a:t>
            </a:r>
            <a:r>
              <a:rPr lang="en-US" sz="2260" dirty="0" smtClean="0">
                <a:solidFill>
                  <a:schemeClr val="tx2"/>
                </a:solidFill>
              </a:rPr>
              <a:t>1,500 flights </a:t>
            </a:r>
            <a:r>
              <a:rPr lang="en-US" sz="2260" dirty="0">
                <a:solidFill>
                  <a:schemeClr val="tx2"/>
                </a:solidFill>
              </a:rPr>
              <a:t>per day across 28 countries, connecting 178 destinations. Ryanair currently </a:t>
            </a:r>
            <a:r>
              <a:rPr lang="en-US" sz="2260" dirty="0" smtClean="0">
                <a:solidFill>
                  <a:schemeClr val="tx2"/>
                </a:solidFill>
              </a:rPr>
              <a:t>employs more </a:t>
            </a:r>
            <a:r>
              <a:rPr lang="en-US" sz="2260" dirty="0">
                <a:solidFill>
                  <a:schemeClr val="tx2"/>
                </a:solidFill>
              </a:rPr>
              <a:t>than 8,500 people. In 2012–2013, passenger traffic grew by 5% to 79.3 </a:t>
            </a:r>
            <a:r>
              <a:rPr lang="en-US" sz="2260" dirty="0" smtClean="0">
                <a:solidFill>
                  <a:schemeClr val="tx2"/>
                </a:solidFill>
              </a:rPr>
              <a:t>million, revenues </a:t>
            </a:r>
            <a:r>
              <a:rPr lang="en-US" sz="2260" dirty="0">
                <a:solidFill>
                  <a:schemeClr val="tx2"/>
                </a:solidFill>
              </a:rPr>
              <a:t>increased by 13% to €4.8 billion and profit was up 13% to €569 million.</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60" dirty="0">
                <a:solidFill>
                  <a:schemeClr val="tx2"/>
                </a:solidFill>
              </a:rPr>
              <a:t>In summer 2013, Ryanair added another 200 routes and seven new bases, </a:t>
            </a:r>
            <a:r>
              <a:rPr lang="en-US" sz="2260" dirty="0" smtClean="0">
                <a:solidFill>
                  <a:schemeClr val="tx2"/>
                </a:solidFill>
              </a:rPr>
              <a:t>including Marrakesh </a:t>
            </a:r>
            <a:r>
              <a:rPr lang="en-US" sz="2260" dirty="0">
                <a:solidFill>
                  <a:schemeClr val="tx2"/>
                </a:solidFill>
              </a:rPr>
              <a:t>in Morocco. This should help the number of passengers to increase to </a:t>
            </a:r>
            <a:r>
              <a:rPr lang="en-US" sz="2260" dirty="0" smtClean="0">
                <a:solidFill>
                  <a:schemeClr val="tx2"/>
                </a:solidFill>
              </a:rPr>
              <a:t>81.5 million </a:t>
            </a:r>
            <a:r>
              <a:rPr lang="en-US" sz="2260" dirty="0">
                <a:solidFill>
                  <a:schemeClr val="tx2"/>
                </a:solidFill>
              </a:rPr>
              <a:t>in 2014.</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260" dirty="0">
                <a:solidFill>
                  <a:schemeClr val="tx2"/>
                </a:solidFill>
              </a:rPr>
              <a:t>Although they still have the lowest fares in Europe, Ryanair’s average fares rose by 6% </a:t>
            </a:r>
            <a:r>
              <a:rPr lang="en-US" sz="2260" dirty="0" smtClean="0">
                <a:solidFill>
                  <a:schemeClr val="tx2"/>
                </a:solidFill>
              </a:rPr>
              <a:t>over the </a:t>
            </a:r>
            <a:r>
              <a:rPr lang="en-US" sz="2260" dirty="0">
                <a:solidFill>
                  <a:schemeClr val="tx2"/>
                </a:solidFill>
              </a:rPr>
              <a:t>year. But the biggest revenue-earner came from a 20% jump in sales of </a:t>
            </a:r>
            <a:r>
              <a:rPr lang="en-US" sz="2260" dirty="0" smtClean="0">
                <a:solidFill>
                  <a:schemeClr val="tx2"/>
                </a:solidFill>
              </a:rPr>
              <a:t>additional services </a:t>
            </a:r>
            <a:r>
              <a:rPr lang="en-US" sz="2260" dirty="0">
                <a:solidFill>
                  <a:schemeClr val="tx2"/>
                </a:solidFill>
              </a:rPr>
              <a:t>such as reserved seating, which brought in €1.06 billion – or 22% of total revenue.</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3 – Exam Questions – January 2014</a:t>
            </a:r>
            <a:endParaRPr lang="en-GB" sz="3600" dirty="0"/>
          </a:p>
        </p:txBody>
      </p:sp>
      <p:sp>
        <p:nvSpPr>
          <p:cNvPr id="8" name="TextBox 7">
            <a:hlinkClick r:id="rId3" action="ppaction://hlinkfile"/>
          </p:cNvPr>
          <p:cNvSpPr txBox="1"/>
          <p:nvPr/>
        </p:nvSpPr>
        <p:spPr>
          <a:xfrm>
            <a:off x="8382255" y="5899919"/>
            <a:ext cx="432048"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71806478"/>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29719"/>
          </a:xfrm>
          <a:prstGeom prst="rect">
            <a:avLst/>
          </a:prstGeom>
        </p:spPr>
        <p:txBody>
          <a:bodyPr wrap="square">
            <a:spAutoFit/>
          </a:bodyPr>
          <a:lstStyle/>
          <a:p>
            <a:pPr>
              <a:spcAft>
                <a:spcPts val="400"/>
              </a:spcAft>
              <a:buClr>
                <a:schemeClr val="accent6">
                  <a:lumMod val="50000"/>
                </a:schemeClr>
              </a:buClr>
              <a:tabLst>
                <a:tab pos="8345488" algn="r"/>
              </a:tabLst>
            </a:pPr>
            <a:r>
              <a:rPr lang="en-US" sz="2000" b="1" dirty="0">
                <a:solidFill>
                  <a:schemeClr val="tx2"/>
                </a:solidFill>
              </a:rPr>
              <a:t>Evidence </a:t>
            </a:r>
            <a:r>
              <a:rPr lang="en-US" sz="2000" b="1" dirty="0" smtClean="0">
                <a:solidFill>
                  <a:schemeClr val="tx2"/>
                </a:solidFill>
              </a:rPr>
              <a:t>C - Low </a:t>
            </a:r>
            <a:r>
              <a:rPr lang="en-US" sz="2000" b="1" dirty="0">
                <a:solidFill>
                  <a:schemeClr val="tx2"/>
                </a:solidFill>
              </a:rPr>
              <a:t>Cost but at a price…</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a:solidFill>
                  <a:schemeClr val="tx2"/>
                </a:solidFill>
              </a:rPr>
              <a:t>Ryanair’s cost per passenger is the lowest in Europe by some margin, with main </a:t>
            </a:r>
            <a:r>
              <a:rPr lang="en-US" sz="2000" dirty="0" smtClean="0">
                <a:solidFill>
                  <a:schemeClr val="tx2"/>
                </a:solidFill>
              </a:rPr>
              <a:t>rival EasyJet </a:t>
            </a:r>
            <a:r>
              <a:rPr lang="en-US" sz="2000" dirty="0">
                <a:solidFill>
                  <a:schemeClr val="tx2"/>
                </a:solidFill>
              </a:rPr>
              <a:t>being 67% higher than that of Ryanair. Ryanair uses smaller, lower cost </a:t>
            </a:r>
            <a:r>
              <a:rPr lang="en-US" sz="2000" dirty="0" smtClean="0">
                <a:solidFill>
                  <a:schemeClr val="tx2"/>
                </a:solidFill>
              </a:rPr>
              <a:t>airports with faster turnaround times of only 25 minutes, which allows the airline to maximize aircraft </a:t>
            </a:r>
            <a:r>
              <a:rPr lang="en-US" sz="2000" dirty="0">
                <a:solidFill>
                  <a:schemeClr val="tx2"/>
                </a:solidFill>
              </a:rPr>
              <a:t>utilisation. It also benefits from high seat density (189 seats per aircraft, </a:t>
            </a:r>
            <a:r>
              <a:rPr lang="en-US" sz="2000" dirty="0" smtClean="0">
                <a:solidFill>
                  <a:schemeClr val="tx2"/>
                </a:solidFill>
              </a:rPr>
              <a:t>compared with </a:t>
            </a:r>
            <a:r>
              <a:rPr lang="en-US" sz="2000" dirty="0">
                <a:solidFill>
                  <a:schemeClr val="tx2"/>
                </a:solidFill>
              </a:rPr>
              <a:t>156 seats for </a:t>
            </a:r>
            <a:r>
              <a:rPr lang="en-US" sz="2000" dirty="0" smtClean="0">
                <a:solidFill>
                  <a:schemeClr val="tx2"/>
                </a:solidFill>
              </a:rPr>
              <a:t>EasyJet) </a:t>
            </a:r>
            <a:r>
              <a:rPr lang="en-US" sz="2000" dirty="0">
                <a:solidFill>
                  <a:schemeClr val="tx2"/>
                </a:solidFill>
              </a:rPr>
              <a:t>with an aircraft capacity utilisation of 82%.</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a:solidFill>
                  <a:schemeClr val="tx2"/>
                </a:solidFill>
              </a:rPr>
              <a:t>Ryanair has a younger fleet of aircraft giving them advantages of fuel efficiency and </a:t>
            </a:r>
            <a:r>
              <a:rPr lang="en-US" sz="2000" dirty="0" smtClean="0">
                <a:solidFill>
                  <a:schemeClr val="tx2"/>
                </a:solidFill>
              </a:rPr>
              <a:t>lower maintenance </a:t>
            </a:r>
            <a:r>
              <a:rPr lang="en-US" sz="2000" dirty="0">
                <a:solidFill>
                  <a:schemeClr val="tx2"/>
                </a:solidFill>
              </a:rPr>
              <a:t>costs. In addition, Ryanair’s labour force is more productive and flexible: </a:t>
            </a:r>
            <a:r>
              <a:rPr lang="en-US" sz="2000" dirty="0" smtClean="0">
                <a:solidFill>
                  <a:schemeClr val="tx2"/>
                </a:solidFill>
              </a:rPr>
              <a:t>50% of </a:t>
            </a:r>
            <a:r>
              <a:rPr lang="en-US" sz="2000" dirty="0">
                <a:solidFill>
                  <a:schemeClr val="tx2"/>
                </a:solidFill>
              </a:rPr>
              <a:t>flight crew are contracted and employed only when required.</a:t>
            </a:r>
          </a:p>
          <a:p>
            <a:pPr marL="342900" indent="-342900">
              <a:spcAft>
                <a:spcPts val="400"/>
              </a:spcAft>
              <a:buClr>
                <a:schemeClr val="accent6">
                  <a:lumMod val="50000"/>
                </a:schemeClr>
              </a:buClr>
              <a:buFont typeface="Wingdings 3" panose="05040102010807070707" pitchFamily="18" charset="2"/>
              <a:buChar char=""/>
              <a:tabLst>
                <a:tab pos="8345488" algn="r"/>
              </a:tabLst>
            </a:pPr>
            <a:r>
              <a:rPr lang="en-US" sz="2000" dirty="0">
                <a:solidFill>
                  <a:schemeClr val="tx2"/>
                </a:solidFill>
              </a:rPr>
              <a:t>There is a downside to cutting costs and Ryanair is frequently featured in surveys </a:t>
            </a:r>
            <a:r>
              <a:rPr lang="en-US" sz="2000" dirty="0" smtClean="0">
                <a:solidFill>
                  <a:schemeClr val="tx2"/>
                </a:solidFill>
              </a:rPr>
              <a:t>as having </a:t>
            </a:r>
            <a:r>
              <a:rPr lang="en-US" sz="2000" dirty="0">
                <a:solidFill>
                  <a:schemeClr val="tx2"/>
                </a:solidFill>
              </a:rPr>
              <a:t>one of the weakest brands in European aviation. Ryanair is seen as mean, </a:t>
            </a:r>
            <a:r>
              <a:rPr lang="en-US" sz="2000" dirty="0" smtClean="0">
                <a:solidFill>
                  <a:schemeClr val="tx2"/>
                </a:solidFill>
              </a:rPr>
              <a:t>uncaring and </a:t>
            </a:r>
            <a:r>
              <a:rPr lang="en-US" sz="2000" dirty="0">
                <a:solidFill>
                  <a:schemeClr val="tx2"/>
                </a:solidFill>
              </a:rPr>
              <a:t>money-grabbing, and social media sites are used to reinforce this image as well </a:t>
            </a:r>
            <a:r>
              <a:rPr lang="en-US" sz="2000" dirty="0" smtClean="0">
                <a:solidFill>
                  <a:schemeClr val="tx2"/>
                </a:solidFill>
              </a:rPr>
              <a:t>as complain </a:t>
            </a:r>
            <a:r>
              <a:rPr lang="en-US" sz="2000" dirty="0">
                <a:solidFill>
                  <a:schemeClr val="tx2"/>
                </a:solidFill>
              </a:rPr>
              <a:t>about poor customer service. Despite this, passenger numbers are set to rise </a:t>
            </a:r>
            <a:r>
              <a:rPr lang="en-US" sz="2000" dirty="0" smtClean="0">
                <a:solidFill>
                  <a:schemeClr val="tx2"/>
                </a:solidFill>
              </a:rPr>
              <a:t>by 4-5</a:t>
            </a:r>
            <a:r>
              <a:rPr lang="en-US" sz="2000" dirty="0">
                <a:solidFill>
                  <a:schemeClr val="tx2"/>
                </a:solidFill>
              </a:rPr>
              <a:t>% per annum with 98% of all tickets booked online.</a:t>
            </a:r>
          </a:p>
        </p:txBody>
      </p:sp>
      <p:sp>
        <p:nvSpPr>
          <p:cNvPr id="6" name="Title 1"/>
          <p:cNvSpPr>
            <a:spLocks noGrp="1"/>
          </p:cNvSpPr>
          <p:nvPr>
            <p:ph type="title"/>
          </p:nvPr>
        </p:nvSpPr>
        <p:spPr>
          <a:xfrm>
            <a:off x="35496" y="72008"/>
            <a:ext cx="7704856" cy="548680"/>
          </a:xfrm>
        </p:spPr>
        <p:txBody>
          <a:bodyPr>
            <a:noAutofit/>
          </a:bodyPr>
          <a:lstStyle/>
          <a:p>
            <a:r>
              <a:rPr lang="en-GB" sz="4000" dirty="0"/>
              <a:t>3</a:t>
            </a:r>
            <a:r>
              <a:rPr lang="en-GB" sz="4000" dirty="0" smtClean="0"/>
              <a:t> – Exam Questions – January 2014</a:t>
            </a:r>
            <a:endParaRPr lang="en-GB" sz="3600" dirty="0"/>
          </a:p>
        </p:txBody>
      </p:sp>
      <p:sp>
        <p:nvSpPr>
          <p:cNvPr id="8" name="TextBox 7">
            <a:hlinkClick r:id="rId3" action="ppaction://hlinkfile"/>
          </p:cNvPr>
          <p:cNvSpPr txBox="1"/>
          <p:nvPr/>
        </p:nvSpPr>
        <p:spPr>
          <a:xfrm>
            <a:off x="8460432" y="1052736"/>
            <a:ext cx="432048"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694315294"/>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3– Exam Questions – January 2014</a:t>
            </a:r>
            <a:endParaRPr lang="en-GB" sz="3600" dirty="0"/>
          </a:p>
        </p:txBody>
      </p:sp>
      <p:pic>
        <p:nvPicPr>
          <p:cNvPr id="23554" name="Picture 2" descr="http://www.centreforaviation.com/images/stories/2013/Feb/05/Ryanai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9" y="1131696"/>
            <a:ext cx="3816424" cy="5452034"/>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ryanair fligh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38366"/>
            <a:ext cx="4752529" cy="553099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file"/>
          </p:cNvPr>
          <p:cNvSpPr txBox="1"/>
          <p:nvPr/>
        </p:nvSpPr>
        <p:spPr>
          <a:xfrm>
            <a:off x="8382255" y="5157192"/>
            <a:ext cx="432048"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83215597"/>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78423"/>
          </a:xfrm>
          <a:prstGeom prst="rect">
            <a:avLst/>
          </a:prstGeom>
        </p:spPr>
        <p:txBody>
          <a:bodyPr wrap="square">
            <a:spAutoFit/>
          </a:bodyPr>
          <a:lstStyle/>
          <a:p>
            <a:pPr marL="457200" indent="-457200">
              <a:spcAft>
                <a:spcPts val="400"/>
              </a:spcAft>
              <a:buClr>
                <a:schemeClr val="accent6">
                  <a:lumMod val="50000"/>
                </a:schemeClr>
              </a:buClr>
              <a:buFont typeface="+mj-lt"/>
              <a:buAutoNum type="arabicPeriod" startAt="9"/>
              <a:tabLst>
                <a:tab pos="8345488" algn="r"/>
              </a:tabLst>
            </a:pPr>
            <a:r>
              <a:rPr lang="en-US" sz="2000" dirty="0" smtClean="0">
                <a:solidFill>
                  <a:srgbClr val="FF0000"/>
                </a:solidFill>
              </a:rPr>
              <a:t>(a) Explain one impact on Ryanair of having a poor brand image. 	(4)</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a:t>
            </a:r>
            <a:r>
              <a:rPr lang="en-US" sz="2000" dirty="0">
                <a:solidFill>
                  <a:srgbClr val="FF0000"/>
                </a:solidFill>
              </a:rPr>
              <a:t> </a:t>
            </a:r>
            <a:r>
              <a:rPr lang="en-US" sz="2000" dirty="0" smtClean="0">
                <a:solidFill>
                  <a:srgbClr val="FF0000"/>
                </a:solidFill>
              </a:rPr>
              <a:t>_________________________________________________________________________________________________________________________________________________________________________________</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a:t>
            </a:r>
          </a:p>
        </p:txBody>
      </p:sp>
      <p:sp>
        <p:nvSpPr>
          <p:cNvPr id="6" name="Title 1"/>
          <p:cNvSpPr>
            <a:spLocks noGrp="1"/>
          </p:cNvSpPr>
          <p:nvPr>
            <p:ph type="title"/>
          </p:nvPr>
        </p:nvSpPr>
        <p:spPr>
          <a:xfrm>
            <a:off x="35496" y="72008"/>
            <a:ext cx="7704856" cy="548680"/>
          </a:xfrm>
        </p:spPr>
        <p:txBody>
          <a:bodyPr>
            <a:noAutofit/>
          </a:bodyPr>
          <a:lstStyle/>
          <a:p>
            <a:r>
              <a:rPr lang="en-GB" sz="4000" dirty="0"/>
              <a:t>3</a:t>
            </a:r>
            <a:r>
              <a:rPr lang="en-GB" sz="4000" dirty="0" smtClean="0"/>
              <a:t> – Exam Questions – January 2014</a:t>
            </a:r>
            <a:endParaRPr lang="en-GB" sz="3600" dirty="0"/>
          </a:p>
        </p:txBody>
      </p:sp>
      <p:sp>
        <p:nvSpPr>
          <p:cNvPr id="5" name="TextBox 4">
            <a:hlinkClick r:id="rId3" action="ppaction://hlinkfile"/>
          </p:cNvPr>
          <p:cNvSpPr txBox="1"/>
          <p:nvPr/>
        </p:nvSpPr>
        <p:spPr>
          <a:xfrm>
            <a:off x="8316416" y="5683895"/>
            <a:ext cx="432048"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3574029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3</a:t>
            </a:r>
            <a:r>
              <a:rPr lang="en-GB" sz="4000" dirty="0" smtClean="0"/>
              <a:t> – Exam Questions – January 2014</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1191599965"/>
              </p:ext>
            </p:extLst>
          </p:nvPr>
        </p:nvGraphicFramePr>
        <p:xfrm>
          <a:off x="251520" y="1052736"/>
          <a:ext cx="8640960" cy="5379720"/>
        </p:xfrm>
        <a:graphic>
          <a:graphicData uri="http://schemas.openxmlformats.org/drawingml/2006/table">
            <a:tbl>
              <a:tblPr firstRow="1" bandRow="1">
                <a:tableStyleId>{5C22544A-7EE6-4342-B048-85BDC9FD1C3A}</a:tableStyleId>
              </a:tblPr>
              <a:tblGrid>
                <a:gridCol w="1098427"/>
                <a:gridCol w="6606429"/>
                <a:gridCol w="936104"/>
              </a:tblGrid>
              <a:tr h="370840">
                <a:tc>
                  <a:txBody>
                    <a:bodyPr/>
                    <a:lstStyle/>
                    <a:p>
                      <a:pPr algn="l"/>
                      <a:r>
                        <a:rPr lang="en-GB" sz="1600" dirty="0" smtClean="0">
                          <a:latin typeface="Arial" panose="020B0604020202020204" pitchFamily="34" charset="0"/>
                          <a:cs typeface="Arial" panose="020B0604020202020204" pitchFamily="34" charset="0"/>
                        </a:rPr>
                        <a:t>Question Number</a:t>
                      </a:r>
                      <a:endParaRPr lang="en-GB" sz="1600" dirty="0">
                        <a:latin typeface="Arial" panose="020B0604020202020204" pitchFamily="34" charset="0"/>
                        <a:cs typeface="Arial" panose="020B0604020202020204" pitchFamily="34" charset="0"/>
                      </a:endParaRPr>
                    </a:p>
                  </a:txBody>
                  <a:tcPr/>
                </a:tc>
                <a:tc>
                  <a:txBody>
                    <a:bodyPr/>
                    <a:lstStyle/>
                    <a:p>
                      <a:pPr algn="l"/>
                      <a:r>
                        <a:rPr lang="en-GB" sz="1600" b="1" dirty="0" smtClean="0">
                          <a:latin typeface="Arial" panose="020B0604020202020204" pitchFamily="34" charset="0"/>
                          <a:cs typeface="Arial" panose="020B0604020202020204" pitchFamily="34" charset="0"/>
                        </a:rPr>
                        <a:t>Question</a:t>
                      </a:r>
                      <a:endParaRPr lang="en-GB" sz="1600" b="1" dirty="0">
                        <a:latin typeface="Arial" panose="020B0604020202020204" pitchFamily="34" charset="0"/>
                        <a:cs typeface="Arial" panose="020B0604020202020204" pitchFamily="34" charset="0"/>
                      </a:endParaRPr>
                    </a:p>
                  </a:txBody>
                  <a:tcPr/>
                </a:tc>
                <a:tc>
                  <a:txBody>
                    <a:bodyPr/>
                    <a:lstStyle/>
                    <a:p>
                      <a:pPr algn="l"/>
                      <a:r>
                        <a:rPr lang="en-GB" sz="1600" dirty="0" smtClean="0">
                          <a:latin typeface="Arial" panose="020B0604020202020204" pitchFamily="34" charset="0"/>
                          <a:cs typeface="Arial" panose="020B0604020202020204" pitchFamily="34" charset="0"/>
                        </a:rPr>
                        <a:t>Marks</a:t>
                      </a:r>
                    </a:p>
                  </a:txBody>
                  <a:tcPr/>
                </a:tc>
              </a:tr>
              <a:tr h="370840">
                <a:tc>
                  <a:txBody>
                    <a:bodyPr/>
                    <a:lstStyle/>
                    <a:p>
                      <a:pPr algn="l"/>
                      <a:r>
                        <a:rPr lang="en-GB" sz="1800" dirty="0" smtClean="0">
                          <a:latin typeface="Arial" panose="020B0604020202020204" pitchFamily="34" charset="0"/>
                          <a:cs typeface="Arial" panose="020B0604020202020204" pitchFamily="34" charset="0"/>
                        </a:rPr>
                        <a:t>9</a:t>
                      </a:r>
                      <a:endParaRPr lang="en-GB" sz="1800" dirty="0">
                        <a:latin typeface="Arial" panose="020B0604020202020204" pitchFamily="34" charset="0"/>
                        <a:cs typeface="Arial" panose="020B0604020202020204" pitchFamily="34" charset="0"/>
                      </a:endParaRPr>
                    </a:p>
                  </a:txBody>
                  <a:tcPr/>
                </a:tc>
                <a:tc>
                  <a:txBody>
                    <a:bodyPr/>
                    <a:lstStyle/>
                    <a:p>
                      <a:pPr algn="l"/>
                      <a:r>
                        <a:rPr lang="en-US" sz="1800" b="1" dirty="0" smtClean="0">
                          <a:latin typeface="Arial" panose="020B0604020202020204" pitchFamily="34" charset="0"/>
                          <a:cs typeface="Arial" panose="020B0604020202020204" pitchFamily="34" charset="0"/>
                        </a:rPr>
                        <a:t>Explain one impact on Ryanair of having a poor brand image. </a:t>
                      </a:r>
                      <a:endParaRPr lang="en-GB" sz="1800" b="1" dirty="0">
                        <a:latin typeface="Arial" panose="020B0604020202020204" pitchFamily="34" charset="0"/>
                        <a:cs typeface="Arial" panose="020B0604020202020204" pitchFamily="34" charset="0"/>
                      </a:endParaRPr>
                    </a:p>
                  </a:txBody>
                  <a:tcPr/>
                </a:tc>
                <a:tc>
                  <a:txBody>
                    <a:bodyPr/>
                    <a:lstStyle/>
                    <a:p>
                      <a:pPr algn="l"/>
                      <a:r>
                        <a:rPr lang="en-GB" sz="1800" dirty="0" smtClean="0">
                          <a:latin typeface="Arial" panose="020B0604020202020204" pitchFamily="34" charset="0"/>
                          <a:cs typeface="Arial" panose="020B0604020202020204" pitchFamily="34" charset="0"/>
                        </a:rPr>
                        <a:t>4 marks</a:t>
                      </a:r>
                    </a:p>
                  </a:txBody>
                  <a:tcPr/>
                </a:tc>
              </a:tr>
              <a:tr h="370840">
                <a:tc>
                  <a:txBody>
                    <a:bodyPr/>
                    <a:lstStyle/>
                    <a:p>
                      <a:pPr algn="l">
                        <a:spcBef>
                          <a:spcPts val="600"/>
                        </a:spcBef>
                      </a:pPr>
                      <a:endParaRPr lang="en-GB" sz="1800" dirty="0">
                        <a:latin typeface="Arial" panose="020B0604020202020204" pitchFamily="34" charset="0"/>
                        <a:cs typeface="Arial" panose="020B0604020202020204" pitchFamily="34" charset="0"/>
                      </a:endParaRPr>
                    </a:p>
                  </a:txBody>
                  <a:tcPr/>
                </a:tc>
                <a:tc>
                  <a:txBody>
                    <a:bodyPr/>
                    <a:lstStyle/>
                    <a:p>
                      <a:pPr algn="ctr">
                        <a:spcBef>
                          <a:spcPts val="600"/>
                        </a:spcBef>
                      </a:pPr>
                      <a:r>
                        <a:rPr lang="en-US" sz="1800" b="0" dirty="0" smtClean="0">
                          <a:latin typeface="Arial" panose="020B0604020202020204" pitchFamily="34" charset="0"/>
                          <a:cs typeface="Arial" panose="020B0604020202020204" pitchFamily="34" charset="0"/>
                        </a:rPr>
                        <a:t>(Knowledge 1, Application 2, Analysis 1)</a:t>
                      </a:r>
                    </a:p>
                    <a:p>
                      <a:pPr algn="l">
                        <a:spcBef>
                          <a:spcPts val="600"/>
                        </a:spcBef>
                      </a:pPr>
                      <a:r>
                        <a:rPr lang="en-US" sz="1800" b="1" dirty="0" smtClean="0">
                          <a:latin typeface="Arial" panose="020B0604020202020204" pitchFamily="34" charset="0"/>
                          <a:cs typeface="Arial" panose="020B0604020202020204" pitchFamily="34" charset="0"/>
                        </a:rPr>
                        <a:t>Knowledge/understanding</a:t>
                      </a:r>
                      <a:r>
                        <a:rPr lang="en-US" sz="1800" b="0" dirty="0" smtClean="0">
                          <a:latin typeface="Arial" panose="020B0604020202020204" pitchFamily="34" charset="0"/>
                          <a:cs typeface="Arial" panose="020B0604020202020204" pitchFamily="34" charset="0"/>
                        </a:rPr>
                        <a:t>: up to 1 mark for defining of what is meant by brand image e.g. the perception that consumers have of the business OR identifies an impact e.g. declining sales/customer loyalty </a:t>
                      </a:r>
                      <a:r>
                        <a:rPr lang="en-US" sz="1800" b="1" dirty="0" smtClean="0">
                          <a:latin typeface="Arial" panose="020B0604020202020204" pitchFamily="34" charset="0"/>
                          <a:cs typeface="Arial" panose="020B0604020202020204" pitchFamily="34" charset="0"/>
                        </a:rPr>
                        <a:t>(1 mark)</a:t>
                      </a:r>
                    </a:p>
                    <a:p>
                      <a:pPr algn="l">
                        <a:spcBef>
                          <a:spcPts val="600"/>
                        </a:spcBef>
                      </a:pPr>
                      <a:r>
                        <a:rPr lang="en-US" sz="1800" b="1" dirty="0" smtClean="0">
                          <a:latin typeface="Arial" panose="020B0604020202020204" pitchFamily="34" charset="0"/>
                          <a:cs typeface="Arial" panose="020B0604020202020204" pitchFamily="34" charset="0"/>
                        </a:rPr>
                        <a:t>Application</a:t>
                      </a:r>
                      <a:r>
                        <a:rPr lang="en-US" sz="1800" b="0" dirty="0" smtClean="0">
                          <a:latin typeface="Arial" panose="020B0604020202020204" pitchFamily="34" charset="0"/>
                          <a:cs typeface="Arial" panose="020B0604020202020204" pitchFamily="34" charset="0"/>
                        </a:rPr>
                        <a:t>: up to 1 mark is available for contextual answers e.g. Evidence C states that some consumers perceive Ryanair as being mean, uncaring and money-grabbing </a:t>
                      </a:r>
                      <a:r>
                        <a:rPr lang="en-US" sz="1800" b="1" dirty="0" smtClean="0">
                          <a:latin typeface="Arial" panose="020B0604020202020204" pitchFamily="34" charset="0"/>
                          <a:cs typeface="Arial" panose="020B0604020202020204" pitchFamily="34" charset="0"/>
                        </a:rPr>
                        <a:t>(1 mark)</a:t>
                      </a:r>
                    </a:p>
                    <a:p>
                      <a:pPr>
                        <a:spcBef>
                          <a:spcPts val="600"/>
                        </a:spcBef>
                      </a:pPr>
                      <a:r>
                        <a:rPr lang="en-US" sz="1800" b="1" dirty="0" smtClean="0">
                          <a:latin typeface="Arial" panose="020B0604020202020204" pitchFamily="34" charset="0"/>
                          <a:cs typeface="Arial" panose="020B0604020202020204" pitchFamily="34" charset="0"/>
                        </a:rPr>
                        <a:t>Analysis</a:t>
                      </a:r>
                      <a:r>
                        <a:rPr lang="en-US" sz="1800" b="0" dirty="0" smtClean="0">
                          <a:latin typeface="Arial" panose="020B0604020202020204" pitchFamily="34" charset="0"/>
                          <a:cs typeface="Arial" panose="020B0604020202020204" pitchFamily="34" charset="0"/>
                        </a:rPr>
                        <a:t>: up to 2 marks are available for giving a reason/cause/consequence, e.g. poor brand image may lead to a loss of ticket sales for Ryanair as customers are unhappy with their services </a:t>
                      </a:r>
                      <a:r>
                        <a:rPr lang="en-US" sz="1800" b="1" dirty="0" smtClean="0">
                          <a:latin typeface="Arial" panose="020B0604020202020204" pitchFamily="34" charset="0"/>
                          <a:cs typeface="Arial" panose="020B0604020202020204" pitchFamily="34" charset="0"/>
                        </a:rPr>
                        <a:t>(1 mark)</a:t>
                      </a:r>
                      <a:r>
                        <a:rPr lang="en-US" sz="1800" b="0" dirty="0" smtClean="0">
                          <a:latin typeface="Arial" panose="020B0604020202020204" pitchFamily="34" charset="0"/>
                          <a:cs typeface="Arial" panose="020B0604020202020204" pitchFamily="34" charset="0"/>
                        </a:rPr>
                        <a:t>, It may have no impact on sales as customers are more concerned about price o</a:t>
                      </a: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f flights and continue to use the low cost carrier </a:t>
                      </a:r>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(1 mark) </a:t>
                      </a: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	</a:t>
                      </a:r>
                    </a:p>
                  </a:txBody>
                  <a:tcPr/>
                </a:tc>
                <a:tc>
                  <a:txBody>
                    <a:bodyPr/>
                    <a:lstStyle/>
                    <a:p>
                      <a:pPr algn="l"/>
                      <a:endParaRPr lang="en-GB" sz="1800" dirty="0" smtClean="0">
                        <a:latin typeface="Arial" panose="020B0604020202020204" pitchFamily="34" charset="0"/>
                        <a:cs typeface="Arial" panose="020B0604020202020204" pitchFamily="34" charset="0"/>
                      </a:endParaRPr>
                    </a:p>
                    <a:p>
                      <a:pPr algn="l"/>
                      <a:r>
                        <a:rPr lang="en-GB" sz="1800" dirty="0" smtClean="0">
                          <a:latin typeface="Arial" panose="020B0604020202020204" pitchFamily="34" charset="0"/>
                          <a:cs typeface="Arial" panose="020B0604020202020204" pitchFamily="34" charset="0"/>
                        </a:rPr>
                        <a:t>1 mark</a:t>
                      </a: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r>
                        <a:rPr lang="en-GB" sz="1800" dirty="0" smtClean="0">
                          <a:latin typeface="Arial" panose="020B0604020202020204" pitchFamily="34" charset="0"/>
                          <a:cs typeface="Arial" panose="020B0604020202020204" pitchFamily="34" charset="0"/>
                        </a:rPr>
                        <a:t>1</a:t>
                      </a:r>
                      <a:r>
                        <a:rPr lang="en-GB" sz="1800" baseline="0" dirty="0" smtClean="0">
                          <a:latin typeface="Arial" panose="020B0604020202020204" pitchFamily="34" charset="0"/>
                          <a:cs typeface="Arial" panose="020B0604020202020204" pitchFamily="34" charset="0"/>
                        </a:rPr>
                        <a:t> </a:t>
                      </a:r>
                      <a:r>
                        <a:rPr lang="en-GB" sz="1800" dirty="0" smtClean="0">
                          <a:latin typeface="Arial" panose="020B0604020202020204" pitchFamily="34" charset="0"/>
                          <a:cs typeface="Arial" panose="020B0604020202020204" pitchFamily="34" charset="0"/>
                        </a:rPr>
                        <a:t>mark</a:t>
                      </a: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r>
                        <a:rPr lang="en-GB" sz="1800" dirty="0" smtClean="0">
                          <a:latin typeface="Arial" panose="020B0604020202020204" pitchFamily="34" charset="0"/>
                          <a:cs typeface="Arial" panose="020B0604020202020204" pitchFamily="34" charset="0"/>
                        </a:rPr>
                        <a:t>1</a:t>
                      </a:r>
                      <a:r>
                        <a:rPr lang="en-GB" sz="1800" baseline="0" dirty="0" smtClean="0">
                          <a:latin typeface="Arial" panose="020B0604020202020204" pitchFamily="34" charset="0"/>
                          <a:cs typeface="Arial" panose="020B0604020202020204" pitchFamily="34" charset="0"/>
                        </a:rPr>
                        <a:t> </a:t>
                      </a:r>
                      <a:r>
                        <a:rPr lang="en-GB" sz="1800" dirty="0" smtClean="0">
                          <a:latin typeface="Arial" panose="020B0604020202020204" pitchFamily="34" charset="0"/>
                          <a:cs typeface="Arial" panose="020B0604020202020204" pitchFamily="34" charset="0"/>
                        </a:rPr>
                        <a:t>mark</a:t>
                      </a:r>
                    </a:p>
                    <a:p>
                      <a:pPr algn="l"/>
                      <a:endParaRPr lang="en-GB" sz="1800" dirty="0" smtClean="0">
                        <a:latin typeface="Arial" panose="020B0604020202020204" pitchFamily="34" charset="0"/>
                        <a:cs typeface="Arial" panose="020B0604020202020204" pitchFamily="34" charset="0"/>
                      </a:endParaRPr>
                    </a:p>
                  </a:txBody>
                  <a:tcPr/>
                </a:tc>
              </a:tr>
            </a:tbl>
          </a:graphicData>
        </a:graphic>
      </p:graphicFrame>
      <p:sp>
        <p:nvSpPr>
          <p:cNvPr id="9" name="TextBox 8">
            <a:hlinkClick r:id="rId3" action="ppaction://hlinkfile"/>
          </p:cNvPr>
          <p:cNvSpPr txBox="1"/>
          <p:nvPr/>
        </p:nvSpPr>
        <p:spPr>
          <a:xfrm>
            <a:off x="8172400" y="5467871"/>
            <a:ext cx="432048"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0969905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78423"/>
          </a:xfrm>
          <a:prstGeom prst="rect">
            <a:avLst/>
          </a:prstGeom>
        </p:spPr>
        <p:txBody>
          <a:bodyPr wrap="square">
            <a:spAutoFit/>
          </a:bodyPr>
          <a:lstStyle/>
          <a:p>
            <a:pPr marL="457200" indent="-457200">
              <a:spcAft>
                <a:spcPts val="400"/>
              </a:spcAft>
              <a:buClr>
                <a:schemeClr val="accent6">
                  <a:lumMod val="50000"/>
                </a:schemeClr>
              </a:buClr>
              <a:buFont typeface="+mj-lt"/>
              <a:buAutoNum type="arabicPeriod" startAt="7"/>
              <a:tabLst>
                <a:tab pos="8345488" algn="r"/>
              </a:tabLst>
            </a:pPr>
            <a:r>
              <a:rPr lang="en-US" sz="2000" dirty="0" smtClean="0">
                <a:solidFill>
                  <a:srgbClr val="FF0000"/>
                </a:solidFill>
              </a:rPr>
              <a:t>Analyse </a:t>
            </a:r>
            <a:r>
              <a:rPr lang="en-US" sz="2000" dirty="0">
                <a:solidFill>
                  <a:srgbClr val="FF0000"/>
                </a:solidFill>
              </a:rPr>
              <a:t>one reason why Nike would want to be associated with the MUFC brand.</a:t>
            </a:r>
            <a:r>
              <a:rPr lang="en-US" sz="2000" dirty="0" smtClean="0">
                <a:solidFill>
                  <a:srgbClr val="FF0000"/>
                </a:solidFill>
              </a:rPr>
              <a:t>	(6)</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a:t>
            </a:r>
            <a:r>
              <a:rPr lang="en-US" sz="2000" dirty="0">
                <a:solidFill>
                  <a:srgbClr val="FF0000"/>
                </a:solidFill>
              </a:rPr>
              <a:t> </a:t>
            </a:r>
            <a:r>
              <a:rPr lang="en-US" sz="2000" dirty="0" smtClean="0">
                <a:solidFill>
                  <a:srgbClr val="FF0000"/>
                </a:solidFill>
              </a:rPr>
              <a:t>_________________________________________________________________________________________________________________________________________________________________________________</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 </a:t>
            </a:r>
            <a:r>
              <a:rPr lang="en-US" sz="2000" dirty="0">
                <a:solidFill>
                  <a:srgbClr val="FF0000"/>
                </a:solidFill>
              </a:rPr>
              <a:t>(Total for Question 7 = 6 marks)</a:t>
            </a:r>
          </a:p>
        </p:txBody>
      </p:sp>
      <p:sp>
        <p:nvSpPr>
          <p:cNvPr id="6" name="Title 1"/>
          <p:cNvSpPr>
            <a:spLocks noGrp="1"/>
          </p:cNvSpPr>
          <p:nvPr>
            <p:ph type="title"/>
          </p:nvPr>
        </p:nvSpPr>
        <p:spPr>
          <a:xfrm>
            <a:off x="35496" y="72008"/>
            <a:ext cx="7704856" cy="548680"/>
          </a:xfrm>
        </p:spPr>
        <p:txBody>
          <a:bodyPr>
            <a:noAutofit/>
          </a:bodyPr>
          <a:lstStyle/>
          <a:p>
            <a:r>
              <a:rPr lang="en-GB" sz="4000" dirty="0"/>
              <a:t>3</a:t>
            </a:r>
            <a:r>
              <a:rPr lang="en-GB" sz="4000" dirty="0" smtClean="0"/>
              <a:t> – Exam Questions – June 2015</a:t>
            </a:r>
            <a:endParaRPr lang="en-GB" sz="3600" dirty="0"/>
          </a:p>
        </p:txBody>
      </p:sp>
      <p:sp>
        <p:nvSpPr>
          <p:cNvPr id="5" name="TextBox 4">
            <a:hlinkClick r:id="rId3" action="ppaction://hlinkfile"/>
          </p:cNvPr>
          <p:cNvSpPr txBox="1"/>
          <p:nvPr/>
        </p:nvSpPr>
        <p:spPr>
          <a:xfrm>
            <a:off x="8382255" y="4365104"/>
            <a:ext cx="432048"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5155811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a:t>3</a:t>
            </a:r>
            <a:r>
              <a:rPr lang="en-GB" sz="4000" dirty="0" smtClean="0"/>
              <a:t> – Exam Questions – January 2014</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2889894080"/>
              </p:ext>
            </p:extLst>
          </p:nvPr>
        </p:nvGraphicFramePr>
        <p:xfrm>
          <a:off x="251520" y="1052736"/>
          <a:ext cx="8640960" cy="5654040"/>
        </p:xfrm>
        <a:graphic>
          <a:graphicData uri="http://schemas.openxmlformats.org/drawingml/2006/table">
            <a:tbl>
              <a:tblPr firstRow="1" bandRow="1">
                <a:tableStyleId>{5C22544A-7EE6-4342-B048-85BDC9FD1C3A}</a:tableStyleId>
              </a:tblPr>
              <a:tblGrid>
                <a:gridCol w="1098427"/>
                <a:gridCol w="6606429"/>
                <a:gridCol w="936104"/>
              </a:tblGrid>
              <a:tr h="370840">
                <a:tc>
                  <a:txBody>
                    <a:bodyPr/>
                    <a:lstStyle/>
                    <a:p>
                      <a:pPr algn="l"/>
                      <a:r>
                        <a:rPr lang="en-GB" sz="1600" dirty="0" smtClean="0">
                          <a:latin typeface="Arial" panose="020B0604020202020204" pitchFamily="34" charset="0"/>
                          <a:cs typeface="Arial" panose="020B0604020202020204" pitchFamily="34" charset="0"/>
                        </a:rPr>
                        <a:t>Question Number</a:t>
                      </a:r>
                      <a:endParaRPr lang="en-GB" sz="1600" dirty="0">
                        <a:latin typeface="Arial" panose="020B0604020202020204" pitchFamily="34" charset="0"/>
                        <a:cs typeface="Arial" panose="020B0604020202020204" pitchFamily="34" charset="0"/>
                      </a:endParaRPr>
                    </a:p>
                  </a:txBody>
                  <a:tcPr/>
                </a:tc>
                <a:tc>
                  <a:txBody>
                    <a:bodyPr/>
                    <a:lstStyle/>
                    <a:p>
                      <a:pPr algn="l"/>
                      <a:r>
                        <a:rPr lang="en-GB" sz="1600" b="1" dirty="0" smtClean="0">
                          <a:latin typeface="Arial" panose="020B0604020202020204" pitchFamily="34" charset="0"/>
                          <a:cs typeface="Arial" panose="020B0604020202020204" pitchFamily="34" charset="0"/>
                        </a:rPr>
                        <a:t>Question</a:t>
                      </a:r>
                      <a:endParaRPr lang="en-GB" sz="1600" b="1" dirty="0">
                        <a:latin typeface="Arial" panose="020B0604020202020204" pitchFamily="34" charset="0"/>
                        <a:cs typeface="Arial" panose="020B0604020202020204" pitchFamily="34" charset="0"/>
                      </a:endParaRPr>
                    </a:p>
                  </a:txBody>
                  <a:tcPr/>
                </a:tc>
                <a:tc>
                  <a:txBody>
                    <a:bodyPr/>
                    <a:lstStyle/>
                    <a:p>
                      <a:pPr algn="l"/>
                      <a:r>
                        <a:rPr lang="en-GB" sz="1600" dirty="0" smtClean="0">
                          <a:latin typeface="Arial" panose="020B0604020202020204" pitchFamily="34" charset="0"/>
                          <a:cs typeface="Arial" panose="020B0604020202020204" pitchFamily="34" charset="0"/>
                        </a:rPr>
                        <a:t>Marks</a:t>
                      </a:r>
                    </a:p>
                  </a:txBody>
                  <a:tcPr/>
                </a:tc>
              </a:tr>
              <a:tr h="370840">
                <a:tc>
                  <a:txBody>
                    <a:bodyPr/>
                    <a:lstStyle/>
                    <a:p>
                      <a:pPr algn="l"/>
                      <a:r>
                        <a:rPr lang="en-GB" sz="1800" dirty="0" smtClean="0">
                          <a:latin typeface="Arial" panose="020B0604020202020204" pitchFamily="34" charset="0"/>
                          <a:cs typeface="Arial" panose="020B0604020202020204" pitchFamily="34" charset="0"/>
                        </a:rPr>
                        <a:t>7</a:t>
                      </a:r>
                      <a:endParaRPr lang="en-GB" sz="1800" dirty="0">
                        <a:latin typeface="Arial" panose="020B0604020202020204" pitchFamily="34" charset="0"/>
                        <a:cs typeface="Arial" panose="020B0604020202020204" pitchFamily="34" charset="0"/>
                      </a:endParaRPr>
                    </a:p>
                  </a:txBody>
                  <a:tcPr/>
                </a:tc>
                <a:tc>
                  <a:txBody>
                    <a:bodyPr/>
                    <a:lstStyle/>
                    <a:p>
                      <a:pPr algn="l"/>
                      <a:r>
                        <a:rPr lang="en-US" sz="1800" b="1" dirty="0" smtClean="0">
                          <a:latin typeface="Arial" panose="020B0604020202020204" pitchFamily="34" charset="0"/>
                          <a:cs typeface="Arial" panose="020B0604020202020204" pitchFamily="34" charset="0"/>
                        </a:rPr>
                        <a:t>Analyse one reason why Nike would want to be associated with the MUFC brand.</a:t>
                      </a:r>
                      <a:endParaRPr lang="en-GB" sz="1800" b="1" dirty="0">
                        <a:latin typeface="Arial" panose="020B0604020202020204" pitchFamily="34" charset="0"/>
                        <a:cs typeface="Arial" panose="020B0604020202020204" pitchFamily="34" charset="0"/>
                      </a:endParaRPr>
                    </a:p>
                  </a:txBody>
                  <a:tcPr/>
                </a:tc>
                <a:tc>
                  <a:txBody>
                    <a:bodyPr/>
                    <a:lstStyle/>
                    <a:p>
                      <a:pPr algn="l"/>
                      <a:r>
                        <a:rPr lang="en-GB" sz="1800" dirty="0" smtClean="0">
                          <a:latin typeface="Arial" panose="020B0604020202020204" pitchFamily="34" charset="0"/>
                          <a:cs typeface="Arial" panose="020B0604020202020204" pitchFamily="34" charset="0"/>
                        </a:rPr>
                        <a:t>6</a:t>
                      </a:r>
                      <a:r>
                        <a:rPr lang="en-GB" sz="1800" baseline="0" dirty="0" smtClean="0">
                          <a:latin typeface="Arial" panose="020B0604020202020204" pitchFamily="34" charset="0"/>
                          <a:cs typeface="Arial" panose="020B0604020202020204" pitchFamily="34" charset="0"/>
                        </a:rPr>
                        <a:t> </a:t>
                      </a:r>
                      <a:r>
                        <a:rPr lang="en-GB" sz="1800" dirty="0" smtClean="0">
                          <a:latin typeface="Arial" panose="020B0604020202020204" pitchFamily="34" charset="0"/>
                          <a:cs typeface="Arial" panose="020B0604020202020204" pitchFamily="34" charset="0"/>
                        </a:rPr>
                        <a:t>marks</a:t>
                      </a:r>
                    </a:p>
                  </a:txBody>
                  <a:tcPr/>
                </a:tc>
              </a:tr>
              <a:tr h="370840">
                <a:tc>
                  <a:txBody>
                    <a:bodyPr/>
                    <a:lstStyle/>
                    <a:p>
                      <a:pPr algn="l">
                        <a:spcBef>
                          <a:spcPts val="600"/>
                        </a:spcBef>
                      </a:pPr>
                      <a:endParaRPr lang="en-GB" sz="1800" dirty="0">
                        <a:latin typeface="Arial" panose="020B0604020202020204" pitchFamily="34" charset="0"/>
                        <a:cs typeface="Arial" panose="020B0604020202020204" pitchFamily="34" charset="0"/>
                      </a:endParaRPr>
                    </a:p>
                  </a:txBody>
                  <a:tcPr/>
                </a:tc>
                <a:tc>
                  <a:txBody>
                    <a:bodyPr/>
                    <a:lstStyle/>
                    <a:p>
                      <a:pPr algn="ctr">
                        <a:spcBef>
                          <a:spcPts val="600"/>
                        </a:spcBef>
                      </a:pPr>
                      <a:r>
                        <a:rPr lang="en-US" sz="1800" b="1" dirty="0" smtClean="0">
                          <a:latin typeface="Arial" panose="020B0604020202020204" pitchFamily="34" charset="0"/>
                          <a:cs typeface="Arial" panose="020B0604020202020204" pitchFamily="34" charset="0"/>
                        </a:rPr>
                        <a:t>(Knowledge 1, Application 2, Analysis 1)</a:t>
                      </a:r>
                    </a:p>
                    <a:p>
                      <a:pPr algn="l">
                        <a:spcBef>
                          <a:spcPts val="600"/>
                        </a:spcBef>
                      </a:pPr>
                      <a:r>
                        <a:rPr lang="en-US" sz="1800" b="1" dirty="0" smtClean="0">
                          <a:latin typeface="Arial" panose="020B0604020202020204" pitchFamily="34" charset="0"/>
                          <a:cs typeface="Arial" panose="020B0604020202020204" pitchFamily="34" charset="0"/>
                        </a:rPr>
                        <a:t>Knowledge/understanding</a:t>
                      </a:r>
                      <a:r>
                        <a:rPr lang="en-US" sz="1800" b="0" dirty="0" smtClean="0">
                          <a:latin typeface="Arial" panose="020B0604020202020204" pitchFamily="34" charset="0"/>
                          <a:cs typeface="Arial" panose="020B0604020202020204" pitchFamily="34" charset="0"/>
                        </a:rPr>
                        <a:t>: up to 2 marks are available for defining brand e.g. a trademark/distinctive name/logo identifying a product/manufacturer </a:t>
                      </a:r>
                      <a:r>
                        <a:rPr lang="en-US" sz="1800" b="1" dirty="0" smtClean="0">
                          <a:latin typeface="Arial" panose="020B0604020202020204" pitchFamily="34" charset="0"/>
                          <a:cs typeface="Arial" panose="020B0604020202020204" pitchFamily="34" charset="0"/>
                        </a:rPr>
                        <a:t>(2)</a:t>
                      </a:r>
                      <a:r>
                        <a:rPr lang="en-US" sz="1800" b="0" dirty="0" smtClean="0">
                          <a:latin typeface="Arial" panose="020B0604020202020204" pitchFamily="34" charset="0"/>
                          <a:cs typeface="Arial" panose="020B0604020202020204" pitchFamily="34" charset="0"/>
                        </a:rPr>
                        <a:t> OR stating a reason e.g. to increase sales/promotion of Nike products to increase market share/profits </a:t>
                      </a:r>
                      <a:r>
                        <a:rPr lang="en-US" sz="1800" b="1" dirty="0" smtClean="0">
                          <a:latin typeface="Arial" panose="020B0604020202020204" pitchFamily="34" charset="0"/>
                          <a:cs typeface="Arial" panose="020B0604020202020204" pitchFamily="34" charset="0"/>
                        </a:rPr>
                        <a:t>(2)</a:t>
                      </a:r>
                    </a:p>
                    <a:p>
                      <a:pPr algn="l">
                        <a:spcBef>
                          <a:spcPts val="600"/>
                        </a:spcBef>
                      </a:pPr>
                      <a:r>
                        <a:rPr lang="en-US" sz="1800" b="1" dirty="0" smtClean="0">
                          <a:latin typeface="Arial" panose="020B0604020202020204" pitchFamily="34" charset="0"/>
                          <a:cs typeface="Arial" panose="020B0604020202020204" pitchFamily="34" charset="0"/>
                        </a:rPr>
                        <a:t>Application</a:t>
                      </a:r>
                      <a:r>
                        <a:rPr lang="en-US" sz="1800" b="0" dirty="0" smtClean="0">
                          <a:latin typeface="Arial" panose="020B0604020202020204" pitchFamily="34" charset="0"/>
                          <a:cs typeface="Arial" panose="020B0604020202020204" pitchFamily="34" charset="0"/>
                        </a:rPr>
                        <a:t>: up to 2 marks are available for contextualized answers to Nike/MUFC e.g. MUFC is a leading global brand with over 3 billion viewers worldwide </a:t>
                      </a:r>
                      <a:r>
                        <a:rPr lang="en-US" sz="1800" b="1" dirty="0" smtClean="0">
                          <a:latin typeface="Arial" panose="020B0604020202020204" pitchFamily="34" charset="0"/>
                          <a:cs typeface="Arial" panose="020B0604020202020204" pitchFamily="34" charset="0"/>
                        </a:rPr>
                        <a:t>(1)</a:t>
                      </a:r>
                      <a:r>
                        <a:rPr lang="en-US" sz="1800" b="0" dirty="0" smtClean="0">
                          <a:latin typeface="Arial" panose="020B0604020202020204" pitchFamily="34" charset="0"/>
                          <a:cs typeface="Arial" panose="020B0604020202020204" pitchFamily="34" charset="0"/>
                        </a:rPr>
                        <a:t>, Nike is a sports brand so will appeal to MUFC fans </a:t>
                      </a:r>
                      <a:r>
                        <a:rPr lang="en-US" sz="1800" b="1" dirty="0" smtClean="0">
                          <a:latin typeface="Arial" panose="020B0604020202020204" pitchFamily="34" charset="0"/>
                          <a:cs typeface="Arial" panose="020B0604020202020204" pitchFamily="34" charset="0"/>
                        </a:rPr>
                        <a:t>(1)</a:t>
                      </a:r>
                    </a:p>
                    <a:p>
                      <a:pPr algn="l">
                        <a:spcBef>
                          <a:spcPts val="600"/>
                        </a:spcBef>
                      </a:pPr>
                      <a:r>
                        <a:rPr lang="en-US" sz="1800" b="1" dirty="0" smtClean="0">
                          <a:latin typeface="Arial" panose="020B0604020202020204" pitchFamily="34" charset="0"/>
                          <a:cs typeface="Arial" panose="020B0604020202020204" pitchFamily="34" charset="0"/>
                        </a:rPr>
                        <a:t>Analysis</a:t>
                      </a:r>
                      <a:r>
                        <a:rPr lang="en-US" sz="1800" b="0" dirty="0" smtClean="0">
                          <a:latin typeface="Arial" panose="020B0604020202020204" pitchFamily="34" charset="0"/>
                          <a:cs typeface="Arial" panose="020B0604020202020204" pitchFamily="34" charset="0"/>
                        </a:rPr>
                        <a:t>: up to 2 marks are available for a reason/ cause/ consequence for Nike e.g. because MUFC is one of the most successful football teams worldwide Nike are therefore exposed to many more potential customers </a:t>
                      </a:r>
                      <a:r>
                        <a:rPr lang="en-US" sz="1800" b="1" dirty="0" smtClean="0">
                          <a:latin typeface="Arial" panose="020B0604020202020204" pitchFamily="34" charset="0"/>
                          <a:cs typeface="Arial" panose="020B0604020202020204" pitchFamily="34" charset="0"/>
                        </a:rPr>
                        <a:t>(1)</a:t>
                      </a:r>
                      <a:r>
                        <a:rPr lang="en-US" sz="1800" b="0" dirty="0" smtClean="0">
                          <a:latin typeface="Arial" panose="020B0604020202020204" pitchFamily="34" charset="0"/>
                          <a:cs typeface="Arial" panose="020B0604020202020204" pitchFamily="34" charset="0"/>
                        </a:rPr>
                        <a:t> this is likely to increase Nike’s sales/growth </a:t>
                      </a:r>
                      <a:r>
                        <a:rPr lang="en-US" sz="1800" b="1" dirty="0" smtClean="0">
                          <a:latin typeface="Arial" panose="020B0604020202020204" pitchFamily="34" charset="0"/>
                          <a:cs typeface="Arial" panose="020B0604020202020204" pitchFamily="34" charset="0"/>
                        </a:rPr>
                        <a:t>(1)</a:t>
                      </a:r>
                      <a:endPar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l"/>
                      <a:endParaRPr lang="en-GB" sz="1800" dirty="0" smtClean="0">
                        <a:latin typeface="Arial" panose="020B0604020202020204" pitchFamily="34" charset="0"/>
                        <a:cs typeface="Arial" panose="020B0604020202020204" pitchFamily="34" charset="0"/>
                      </a:endParaRPr>
                    </a:p>
                    <a:p>
                      <a:pPr algn="l"/>
                      <a:r>
                        <a:rPr lang="en-GB" sz="1800" dirty="0" smtClean="0">
                          <a:latin typeface="Arial" panose="020B0604020202020204" pitchFamily="34" charset="0"/>
                          <a:cs typeface="Arial" panose="020B0604020202020204" pitchFamily="34" charset="0"/>
                        </a:rPr>
                        <a:t>1-2</a:t>
                      </a: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r>
                        <a:rPr lang="en-GB" sz="1800" dirty="0" smtClean="0">
                          <a:latin typeface="Arial" panose="020B0604020202020204" pitchFamily="34" charset="0"/>
                          <a:cs typeface="Arial" panose="020B0604020202020204" pitchFamily="34" charset="0"/>
                        </a:rPr>
                        <a:t>1-2</a:t>
                      </a: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r>
                        <a:rPr lang="en-GB" sz="1800" dirty="0" smtClean="0">
                          <a:latin typeface="Arial" panose="020B0604020202020204" pitchFamily="34" charset="0"/>
                          <a:cs typeface="Arial" panose="020B0604020202020204" pitchFamily="34" charset="0"/>
                        </a:rPr>
                        <a:t>1-2</a:t>
                      </a:r>
                    </a:p>
                  </a:txBody>
                  <a:tcPr/>
                </a:tc>
              </a:tr>
            </a:tbl>
          </a:graphicData>
        </a:graphic>
      </p:graphicFrame>
      <p:sp>
        <p:nvSpPr>
          <p:cNvPr id="5" name="TextBox 4">
            <a:hlinkClick r:id="rId3" action="ppaction://hlinkfile"/>
          </p:cNvPr>
          <p:cNvSpPr txBox="1"/>
          <p:nvPr/>
        </p:nvSpPr>
        <p:spPr>
          <a:xfrm>
            <a:off x="8172400" y="5877272"/>
            <a:ext cx="432048"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0675826"/>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78423"/>
          </a:xfrm>
          <a:prstGeom prst="rect">
            <a:avLst/>
          </a:prstGeom>
        </p:spPr>
        <p:txBody>
          <a:bodyPr wrap="square">
            <a:spAutoFit/>
          </a:bodyPr>
          <a:lstStyle/>
          <a:p>
            <a:pPr marL="457200" indent="-457200">
              <a:spcAft>
                <a:spcPts val="400"/>
              </a:spcAft>
              <a:buClr>
                <a:schemeClr val="accent6">
                  <a:lumMod val="50000"/>
                </a:schemeClr>
              </a:buClr>
              <a:buFont typeface="+mj-lt"/>
              <a:buAutoNum type="arabicPeriod" startAt="9"/>
              <a:tabLst>
                <a:tab pos="8345488" algn="r"/>
              </a:tabLst>
            </a:pPr>
            <a:r>
              <a:rPr lang="en-US" sz="2000" dirty="0" smtClean="0">
                <a:solidFill>
                  <a:srgbClr val="FF0000"/>
                </a:solidFill>
              </a:rPr>
              <a:t>(a</a:t>
            </a:r>
            <a:r>
              <a:rPr lang="en-US" sz="2000" dirty="0">
                <a:solidFill>
                  <a:srgbClr val="FF0000"/>
                </a:solidFill>
              </a:rPr>
              <a:t>) Analyse one possible reason why Tesco has given over £2m in cash donations </a:t>
            </a:r>
            <a:r>
              <a:rPr lang="en-US" sz="2000" dirty="0" smtClean="0">
                <a:solidFill>
                  <a:srgbClr val="FF0000"/>
                </a:solidFill>
              </a:rPr>
              <a:t>to charity.	(4)</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a:t>
            </a:r>
            <a:r>
              <a:rPr lang="en-US" sz="2000" dirty="0">
                <a:solidFill>
                  <a:srgbClr val="FF0000"/>
                </a:solidFill>
              </a:rPr>
              <a:t> </a:t>
            </a:r>
            <a:r>
              <a:rPr lang="en-US" sz="2000" dirty="0" smtClean="0">
                <a:solidFill>
                  <a:srgbClr val="FF0000"/>
                </a:solidFill>
              </a:rPr>
              <a:t>_________________________________________________________________________________________________________________________________________________________________________________</a:t>
            </a:r>
          </a:p>
          <a:p>
            <a:pPr>
              <a:spcAft>
                <a:spcPts val="400"/>
              </a:spcAft>
              <a:buClr>
                <a:schemeClr val="accent6">
                  <a:lumMod val="50000"/>
                </a:scheme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 </a:t>
            </a:r>
            <a:r>
              <a:rPr lang="en-US" sz="2000" dirty="0">
                <a:solidFill>
                  <a:srgbClr val="FF0000"/>
                </a:solidFill>
              </a:rPr>
              <a:t>(Total for Question </a:t>
            </a:r>
            <a:r>
              <a:rPr lang="en-US" sz="2000" dirty="0" smtClean="0">
                <a:solidFill>
                  <a:srgbClr val="FF0000"/>
                </a:solidFill>
              </a:rPr>
              <a:t>9 </a:t>
            </a:r>
            <a:r>
              <a:rPr lang="en-US" sz="2000" dirty="0">
                <a:solidFill>
                  <a:srgbClr val="FF0000"/>
                </a:solidFill>
              </a:rPr>
              <a:t>= </a:t>
            </a:r>
            <a:r>
              <a:rPr lang="en-US" sz="2000" dirty="0" smtClean="0">
                <a:solidFill>
                  <a:srgbClr val="FF0000"/>
                </a:solidFill>
              </a:rPr>
              <a:t>4 </a:t>
            </a:r>
            <a:r>
              <a:rPr lang="en-US" sz="2000" dirty="0">
                <a:solidFill>
                  <a:srgbClr val="FF0000"/>
                </a:solidFill>
              </a:rPr>
              <a:t>marks)</a:t>
            </a:r>
          </a:p>
        </p:txBody>
      </p:sp>
      <p:sp>
        <p:nvSpPr>
          <p:cNvPr id="6" name="Title 1"/>
          <p:cNvSpPr>
            <a:spLocks noGrp="1"/>
          </p:cNvSpPr>
          <p:nvPr>
            <p:ph type="title"/>
          </p:nvPr>
        </p:nvSpPr>
        <p:spPr>
          <a:xfrm>
            <a:off x="35496" y="72008"/>
            <a:ext cx="7704856" cy="548680"/>
          </a:xfrm>
        </p:spPr>
        <p:txBody>
          <a:bodyPr>
            <a:noAutofit/>
          </a:bodyPr>
          <a:lstStyle/>
          <a:p>
            <a:r>
              <a:rPr lang="en-GB" sz="4000" dirty="0"/>
              <a:t>3</a:t>
            </a:r>
            <a:r>
              <a:rPr lang="en-GB" sz="4000" dirty="0" smtClean="0"/>
              <a:t> – Exam Questions – January 2016</a:t>
            </a:r>
            <a:endParaRPr lang="en-GB" sz="3600" dirty="0"/>
          </a:p>
        </p:txBody>
      </p:sp>
      <p:sp>
        <p:nvSpPr>
          <p:cNvPr id="3" name="TextBox 2">
            <a:hlinkClick r:id="rId3" action="ppaction://hlinkfile"/>
          </p:cNvPr>
          <p:cNvSpPr txBox="1"/>
          <p:nvPr/>
        </p:nvSpPr>
        <p:spPr>
          <a:xfrm>
            <a:off x="8382255" y="5229200"/>
            <a:ext cx="432048"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98457708"/>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056784" cy="5647700"/>
          </a:xfrm>
          <a:prstGeom prst="rect">
            <a:avLst/>
          </a:prstGeom>
        </p:spPr>
        <p:txBody>
          <a:bodyPr wrap="square">
            <a:spAutoFit/>
          </a:bodyPr>
          <a:lstStyle/>
          <a:p>
            <a:pPr marL="342900" indent="-342900">
              <a:buClr>
                <a:schemeClr val="accent6">
                  <a:lumMod val="50000"/>
                </a:schemeClr>
              </a:buClr>
              <a:buFont typeface="Wingdings 3" panose="05040102010807070707" pitchFamily="18" charset="2"/>
              <a:buChar char=""/>
            </a:pPr>
            <a:r>
              <a:rPr lang="en-US" sz="1900" dirty="0" smtClean="0">
                <a:solidFill>
                  <a:schemeClr val="accent5">
                    <a:lumMod val="50000"/>
                  </a:schemeClr>
                </a:solidFill>
              </a:rPr>
              <a:t>Frank </a:t>
            </a:r>
            <a:r>
              <a:rPr lang="en-US" sz="1900" dirty="0">
                <a:solidFill>
                  <a:schemeClr val="accent5">
                    <a:lumMod val="50000"/>
                  </a:schemeClr>
                </a:solidFill>
              </a:rPr>
              <a:t>C. Mars started making confectionery products in 1911 in the US. His son Forrest came to the UK, rented a factory in Slough in 1932 and invented the Mars Bar. In 1959 advertisers came up with the slogan, 'A Mars a day helps you work, rest and play'. Later it was rebranded with the slogan 'Pleasure you can't measure', </a:t>
            </a:r>
            <a:r>
              <a:rPr lang="en-US" sz="1900" dirty="0" smtClean="0">
                <a:solidFill>
                  <a:schemeClr val="accent5">
                    <a:lumMod val="50000"/>
                  </a:schemeClr>
                </a:solidFill>
              </a:rPr>
              <a:t>designed </a:t>
            </a:r>
            <a:r>
              <a:rPr lang="en-US" sz="1900" dirty="0">
                <a:solidFill>
                  <a:schemeClr val="accent5">
                    <a:lumMod val="50000"/>
                  </a:schemeClr>
                </a:solidFill>
              </a:rPr>
              <a:t>to attract </a:t>
            </a:r>
            <a:r>
              <a:rPr lang="en-US" sz="1900" dirty="0" smtClean="0">
                <a:solidFill>
                  <a:schemeClr val="accent5">
                    <a:lumMod val="50000"/>
                  </a:schemeClr>
                </a:solidFill>
              </a:rPr>
              <a:t>young, female </a:t>
            </a:r>
            <a:r>
              <a:rPr lang="en-US" sz="1900" dirty="0">
                <a:solidFill>
                  <a:schemeClr val="accent5">
                    <a:lumMod val="50000"/>
                  </a:schemeClr>
                </a:solidFill>
              </a:rPr>
              <a:t>customers. The company is still family owned.</a:t>
            </a:r>
            <a:endParaRPr lang="en-GB" sz="1900" dirty="0">
              <a:solidFill>
                <a:schemeClr val="accent5">
                  <a:lumMod val="50000"/>
                </a:schemeClr>
              </a:solidFill>
            </a:endParaRPr>
          </a:p>
          <a:p>
            <a:pPr marL="342900" indent="-342900">
              <a:buClr>
                <a:schemeClr val="accent6">
                  <a:lumMod val="50000"/>
                </a:schemeClr>
              </a:buClr>
              <a:buFont typeface="Wingdings 3" panose="05040102010807070707" pitchFamily="18" charset="2"/>
              <a:buChar char=""/>
            </a:pPr>
            <a:r>
              <a:rPr lang="en-US" sz="1900" dirty="0">
                <a:solidFill>
                  <a:schemeClr val="accent5">
                    <a:lumMod val="50000"/>
                  </a:schemeClr>
                </a:solidFill>
              </a:rPr>
              <a:t>Extension strategies included smaller 'Fun time' and 'Snack time' bars, sold in multiple packs. Then came the highly successful ice cream bar. The basic recipe is the same today, although the arrange­ment of the component ingredients was changed in 2002. Purist enthusiasts protested vigorously.</a:t>
            </a:r>
            <a:endParaRPr lang="en-GB" sz="1900" dirty="0">
              <a:solidFill>
                <a:schemeClr val="accent5">
                  <a:lumMod val="50000"/>
                </a:schemeClr>
              </a:solidFill>
            </a:endParaRPr>
          </a:p>
          <a:p>
            <a:pPr>
              <a:buClr>
                <a:schemeClr val="accent6">
                  <a:lumMod val="50000"/>
                </a:schemeClr>
              </a:buClr>
            </a:pPr>
            <a:r>
              <a:rPr lang="en-US" sz="1900" b="1" dirty="0">
                <a:solidFill>
                  <a:srgbClr val="FF0000"/>
                </a:solidFill>
              </a:rPr>
              <a:t>Questions</a:t>
            </a:r>
            <a:endParaRPr lang="en-GB" sz="1900" b="1" dirty="0">
              <a:solidFill>
                <a:srgbClr val="FF0000"/>
              </a:solidFill>
            </a:endParaRPr>
          </a:p>
          <a:p>
            <a:pPr marL="342900" lvl="0" indent="-342900">
              <a:buClr>
                <a:schemeClr val="accent6">
                  <a:lumMod val="50000"/>
                </a:schemeClr>
              </a:buClr>
              <a:buFont typeface="Wingdings 3" panose="05040102010807070707" pitchFamily="18" charset="2"/>
              <a:buChar char=""/>
            </a:pPr>
            <a:r>
              <a:rPr lang="en-US" sz="1900" dirty="0">
                <a:solidFill>
                  <a:srgbClr val="FF0000"/>
                </a:solidFill>
              </a:rPr>
              <a:t>Why do so many businesses strive to create a </a:t>
            </a:r>
            <a:r>
              <a:rPr lang="en-US" sz="1900" dirty="0" err="1">
                <a:solidFill>
                  <a:srgbClr val="FF0000"/>
                </a:solidFill>
              </a:rPr>
              <a:t>recognisable</a:t>
            </a:r>
            <a:r>
              <a:rPr lang="en-US" sz="1900" dirty="0">
                <a:solidFill>
                  <a:srgbClr val="FF0000"/>
                </a:solidFill>
              </a:rPr>
              <a:t> brand? You should be able to state and explain at least three good reasons.</a:t>
            </a:r>
            <a:endParaRPr lang="en-GB" sz="1900" dirty="0">
              <a:solidFill>
                <a:srgbClr val="FF0000"/>
              </a:solidFill>
            </a:endParaRPr>
          </a:p>
          <a:p>
            <a:pPr marL="342900" lvl="0" indent="-342900">
              <a:buClr>
                <a:schemeClr val="accent6">
                  <a:lumMod val="50000"/>
                </a:schemeClr>
              </a:buClr>
              <a:buFont typeface="Wingdings 3" panose="05040102010807070707" pitchFamily="18" charset="2"/>
              <a:buChar char=""/>
            </a:pPr>
            <a:r>
              <a:rPr lang="en-US" sz="1900" dirty="0">
                <a:solidFill>
                  <a:srgbClr val="FF0000"/>
                </a:solidFill>
              </a:rPr>
              <a:t>Why do people stay loyal to many of the brands they buy? Explain giving at least three examples of your own.</a:t>
            </a:r>
            <a:endParaRPr lang="en-GB" sz="19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dirty="0" smtClean="0"/>
              <a:t>3.1 – Brand Loyalty - Brands</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a:t>
            </a:r>
            <a:endParaRPr lang="en-GB" sz="1200" b="1" dirty="0">
              <a:latin typeface="Arial" panose="020B0604020202020204" pitchFamily="34" charset="0"/>
              <a:cs typeface="Arial" panose="020B0604020202020204" pitchFamily="34" charset="0"/>
            </a:endParaRPr>
          </a:p>
        </p:txBody>
      </p:sp>
      <p:pic>
        <p:nvPicPr>
          <p:cNvPr id="1030" name="Picture 6" descr="Image result for mars ba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50" t="28979" r="2750" b="28811"/>
          <a:stretch/>
        </p:blipFill>
        <p:spPr bwMode="auto">
          <a:xfrm>
            <a:off x="7295308" y="1123314"/>
            <a:ext cx="1530755" cy="6837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Image result for mars ba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5307" y="2026778"/>
            <a:ext cx="1524651" cy="85685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4" name="Picture 10" descr="Image result for mars ice crea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38" t="7922" r="4939" b="8444"/>
          <a:stretch/>
        </p:blipFill>
        <p:spPr bwMode="auto">
          <a:xfrm>
            <a:off x="7295307" y="3103359"/>
            <a:ext cx="1524651" cy="102312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6" name="Picture 12" descr="Image result for mars product lin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95307" y="4346207"/>
            <a:ext cx="1524651" cy="8701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8" name="Picture 14" descr="Image result for mars product line"/>
          <p:cNvPicPr>
            <a:picLocks noChangeAspect="1" noChangeArrowheads="1"/>
          </p:cNvPicPr>
          <p:nvPr/>
        </p:nvPicPr>
        <p:blipFill rotWithShape="1">
          <a:blip r:embed="rId7">
            <a:extLst>
              <a:ext uri="{28A0092B-C50C-407E-A947-70E740481C1C}">
                <a14:useLocalDpi xmlns:a14="http://schemas.microsoft.com/office/drawing/2010/main" val="0"/>
              </a:ext>
            </a:extLst>
          </a:blip>
          <a:srcRect l="56723" t="7871"/>
          <a:stretch/>
        </p:blipFill>
        <p:spPr bwMode="auto">
          <a:xfrm>
            <a:off x="7295306" y="5436088"/>
            <a:ext cx="1524651" cy="116126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22571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7056784" cy="5355312"/>
          </a:xfrm>
          <a:prstGeom prst="rect">
            <a:avLst/>
          </a:prstGeom>
        </p:spPr>
        <p:txBody>
          <a:bodyPr wrap="square">
            <a:spAutoFit/>
          </a:bodyPr>
          <a:lstStyle/>
          <a:p>
            <a:pPr marL="342900" indent="-342900">
              <a:buClr>
                <a:schemeClr val="accent6">
                  <a:lumMod val="50000"/>
                </a:schemeClr>
              </a:buClr>
              <a:buFont typeface="Wingdings 3" panose="05040102010807070707" pitchFamily="18" charset="2"/>
              <a:buChar char=""/>
            </a:pPr>
            <a:r>
              <a:rPr lang="en-US" dirty="0"/>
              <a:t>Branding distinguishes a product from its competitors. </a:t>
            </a:r>
            <a:r>
              <a:rPr lang="en-US" b="1" dirty="0">
                <a:solidFill>
                  <a:srgbClr val="FF0000"/>
                </a:solidFill>
              </a:rPr>
              <a:t>A brand name </a:t>
            </a:r>
            <a:r>
              <a:rPr lang="en-US" dirty="0"/>
              <a:t>makes it </a:t>
            </a:r>
            <a:r>
              <a:rPr lang="en-US" dirty="0" err="1"/>
              <a:t>recognisable</a:t>
            </a:r>
            <a:r>
              <a:rPr lang="en-US" dirty="0"/>
              <a:t>. Once customers have identified the desirable features of the product, a reputation will build up; customers will get a sense of the reliability of the product in terms of quality. In time, branding adds to the status of the product, giving it added value. </a:t>
            </a:r>
            <a:endParaRPr lang="en-US" dirty="0" smtClean="0"/>
          </a:p>
          <a:p>
            <a:pPr marL="342900" indent="-342900">
              <a:buClr>
                <a:schemeClr val="accent6">
                  <a:lumMod val="50000"/>
                </a:schemeClr>
              </a:buClr>
              <a:buFont typeface="Wingdings 3" panose="05040102010807070707" pitchFamily="18" charset="2"/>
              <a:buChar char=""/>
            </a:pPr>
            <a:r>
              <a:rPr lang="en-US" b="1" dirty="0" smtClean="0">
                <a:solidFill>
                  <a:srgbClr val="FF0000"/>
                </a:solidFill>
              </a:rPr>
              <a:t>Brand </a:t>
            </a:r>
            <a:r>
              <a:rPr lang="en-US" b="1" dirty="0">
                <a:solidFill>
                  <a:srgbClr val="FF0000"/>
                </a:solidFill>
              </a:rPr>
              <a:t>loyalty </a:t>
            </a:r>
            <a:r>
              <a:rPr lang="en-US" dirty="0"/>
              <a:t>- the tendency of customers to make repeat purchases of their favourite brands - can make successful brands very valuable indeed. Often, the brands a business has developed are the key attraction in a takeover bid. (This was a major factor in the Kraft takeover of Cadbury in 2010.) </a:t>
            </a:r>
            <a:endParaRPr lang="en-US" dirty="0" smtClean="0"/>
          </a:p>
          <a:p>
            <a:pPr marL="342900" indent="-342900">
              <a:buClr>
                <a:schemeClr val="accent6">
                  <a:lumMod val="50000"/>
                </a:schemeClr>
              </a:buClr>
              <a:buFont typeface="Wingdings 3" panose="05040102010807070707" pitchFamily="18" charset="2"/>
              <a:buChar char=""/>
            </a:pPr>
            <a:r>
              <a:rPr lang="en-US" dirty="0" smtClean="0"/>
              <a:t>A </a:t>
            </a:r>
            <a:r>
              <a:rPr lang="en-US" dirty="0"/>
              <a:t>brand leader (the brand with the largest market share) will become extremely valuable</a:t>
            </a:r>
            <a:r>
              <a:rPr lang="en-US" dirty="0" smtClean="0"/>
              <a:t>.</a:t>
            </a:r>
          </a:p>
          <a:p>
            <a:pPr marL="342900" indent="-342900">
              <a:buClr>
                <a:schemeClr val="accent6">
                  <a:lumMod val="50000"/>
                </a:schemeClr>
              </a:buClr>
              <a:buFont typeface="Wingdings 3" panose="05040102010807070707" pitchFamily="18" charset="2"/>
              <a:buChar char=""/>
            </a:pPr>
            <a:r>
              <a:rPr lang="en-US" dirty="0"/>
              <a:t>Brands enhance competitive advantage. They may do this by having product refinements that are very attractive. But they may also differentiate themselves by involving a level of personal service that customers appreciate. This might come from after-sales service for manufactured goods or it might be an important element in a service product. </a:t>
            </a:r>
            <a:endParaRPr lang="en-GB" dirty="0"/>
          </a:p>
        </p:txBody>
      </p:sp>
      <p:sp>
        <p:nvSpPr>
          <p:cNvPr id="6" name="Title 1"/>
          <p:cNvSpPr>
            <a:spLocks noGrp="1"/>
          </p:cNvSpPr>
          <p:nvPr>
            <p:ph type="title"/>
          </p:nvPr>
        </p:nvSpPr>
        <p:spPr>
          <a:xfrm>
            <a:off x="35496" y="72008"/>
            <a:ext cx="7704856" cy="548680"/>
          </a:xfrm>
        </p:spPr>
        <p:txBody>
          <a:bodyPr>
            <a:noAutofit/>
          </a:bodyPr>
          <a:lstStyle/>
          <a:p>
            <a:r>
              <a:rPr lang="en-GB" dirty="0" smtClean="0"/>
              <a:t>3.1 – Brand Loyalty - Brands</a:t>
            </a:r>
            <a:endParaRPr lang="en-GB" sz="4000" dirty="0"/>
          </a:p>
        </p:txBody>
      </p:sp>
      <p:sp>
        <p:nvSpPr>
          <p:cNvPr id="7" name="Round Same Side Corner Rectangle 6">
            <a:hlinkClick r:id="" action="ppaction://noaction"/>
          </p:cNvPr>
          <p:cNvSpPr/>
          <p:nvPr/>
        </p:nvSpPr>
        <p:spPr>
          <a:xfrm>
            <a:off x="6876256"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18</a:t>
            </a:r>
            <a:endParaRPr lang="en-GB" sz="1200" b="1" dirty="0">
              <a:latin typeface="Arial" panose="020B0604020202020204" pitchFamily="34" charset="0"/>
              <a:cs typeface="Arial" panose="020B0604020202020204" pitchFamily="34" charset="0"/>
            </a:endParaRPr>
          </a:p>
        </p:txBody>
      </p:sp>
      <p:pic>
        <p:nvPicPr>
          <p:cNvPr id="1030" name="Picture 6" descr="Image result for mars ba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50" t="28979" r="2750" b="28811"/>
          <a:stretch/>
        </p:blipFill>
        <p:spPr bwMode="auto">
          <a:xfrm>
            <a:off x="7308304" y="1123314"/>
            <a:ext cx="1530755" cy="68373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Image result for mars ba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3" y="2026778"/>
            <a:ext cx="1524651" cy="85685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4" name="Picture 10" descr="Image result for mars ice crea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38" t="7922" r="4939" b="8444"/>
          <a:stretch/>
        </p:blipFill>
        <p:spPr bwMode="auto">
          <a:xfrm>
            <a:off x="7308303" y="3103359"/>
            <a:ext cx="1524651" cy="102312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6" name="Picture 12" descr="Image result for mars product lin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8303" y="4346207"/>
            <a:ext cx="1524651" cy="8701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8" name="Picture 14" descr="Image result for mars product line"/>
          <p:cNvPicPr>
            <a:picLocks noChangeAspect="1" noChangeArrowheads="1"/>
          </p:cNvPicPr>
          <p:nvPr/>
        </p:nvPicPr>
        <p:blipFill rotWithShape="1">
          <a:blip r:embed="rId7">
            <a:extLst>
              <a:ext uri="{28A0092B-C50C-407E-A947-70E740481C1C}">
                <a14:useLocalDpi xmlns:a14="http://schemas.microsoft.com/office/drawing/2010/main" val="0"/>
              </a:ext>
            </a:extLst>
          </a:blip>
          <a:srcRect l="56723" t="7871"/>
          <a:stretch/>
        </p:blipFill>
        <p:spPr bwMode="auto">
          <a:xfrm>
            <a:off x="7308302" y="5436088"/>
            <a:ext cx="1524651" cy="116126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785644"/>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dcmitype/"/>
    <ds:schemaRef ds:uri="http://purl.org/dc/elements/1.1/"/>
    <ds:schemaRef ds:uri="http://purl.org/dc/terms/"/>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60419</TotalTime>
  <Words>4714</Words>
  <Application>Microsoft Office PowerPoint</Application>
  <PresentationFormat>On-screen Show (4:3)</PresentationFormat>
  <Paragraphs>304</Paragraphs>
  <Slides>31</Slides>
  <Notes>31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Lucida Sans Unicode</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3.1 – Brand Loyalty - Brands</vt:lpstr>
      <vt:lpstr>3.1 – Brand Loyalty - Brands</vt:lpstr>
      <vt:lpstr>3.1 – Brand Loyalty - Brands</vt:lpstr>
      <vt:lpstr>3.1 – Brand Loyalty - Brands</vt:lpstr>
      <vt:lpstr>3.1 – Brands and Sponsorship</vt:lpstr>
      <vt:lpstr>3.1 – Brands and Sponsorship</vt:lpstr>
      <vt:lpstr>3.1 – Brands and Sponsorship</vt:lpstr>
      <vt:lpstr>3.1 – Brands and Sponsorship</vt:lpstr>
      <vt:lpstr>3.1 – Brands and Sponsorship</vt:lpstr>
      <vt:lpstr>3.1 – Brands and Sponsorship</vt:lpstr>
      <vt:lpstr>3.2 – Brands and Sponsorship</vt:lpstr>
      <vt:lpstr>3.3 – Copyright</vt:lpstr>
      <vt:lpstr>3.3 – Copyright</vt:lpstr>
      <vt:lpstr>3.3 – Copyright</vt:lpstr>
      <vt:lpstr>3.4 – Trademarks</vt:lpstr>
      <vt:lpstr>3.4 – Trademarks</vt:lpstr>
      <vt:lpstr>3 – Exam Questions – January 2014</vt:lpstr>
      <vt:lpstr>3 – Exam Questions – January 2014</vt:lpstr>
      <vt:lpstr>3– Exam Questions – January 2014</vt:lpstr>
      <vt:lpstr>3 – Exam Questions – January 2014</vt:lpstr>
      <vt:lpstr>3 – Exam Questions – January 2014</vt:lpstr>
      <vt:lpstr>3 – Exam Questions – June 2015</vt:lpstr>
      <vt:lpstr>3 – Exam Questions – January 2014</vt:lpstr>
      <vt:lpstr>3 – Exam Questions – January 2016</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03 - Branding And Patents</dc:title>
  <dc:subject>eBusiness</dc:subject>
  <dc:creator>Enderoth</dc:creator>
  <cp:lastModifiedBy>Stephen Rafferty</cp:lastModifiedBy>
  <cp:revision>2090</cp:revision>
  <cp:lastPrinted>2014-01-22T18:25:48Z</cp:lastPrinted>
  <dcterms:created xsi:type="dcterms:W3CDTF">2008-03-12T11:01:44Z</dcterms:created>
  <dcterms:modified xsi:type="dcterms:W3CDTF">2018-08-02T19:13:18Z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